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36"/>
  </p:notesMasterIdLst>
  <p:sldIdLst>
    <p:sldId id="256" r:id="rId2"/>
    <p:sldId id="469" r:id="rId3"/>
    <p:sldId id="470" r:id="rId4"/>
    <p:sldId id="468" r:id="rId5"/>
    <p:sldId id="471" r:id="rId6"/>
    <p:sldId id="472" r:id="rId7"/>
    <p:sldId id="480" r:id="rId8"/>
    <p:sldId id="481" r:id="rId9"/>
    <p:sldId id="473" r:id="rId10"/>
    <p:sldId id="474" r:id="rId11"/>
    <p:sldId id="475" r:id="rId12"/>
    <p:sldId id="476" r:id="rId13"/>
    <p:sldId id="478" r:id="rId14"/>
    <p:sldId id="479" r:id="rId15"/>
    <p:sldId id="484" r:id="rId16"/>
    <p:sldId id="485" r:id="rId17"/>
    <p:sldId id="483" r:id="rId18"/>
    <p:sldId id="482" r:id="rId19"/>
    <p:sldId id="440" r:id="rId20"/>
    <p:sldId id="447" r:id="rId21"/>
    <p:sldId id="451" r:id="rId22"/>
    <p:sldId id="452" r:id="rId23"/>
    <p:sldId id="453" r:id="rId24"/>
    <p:sldId id="454" r:id="rId25"/>
    <p:sldId id="456" r:id="rId26"/>
    <p:sldId id="455" r:id="rId27"/>
    <p:sldId id="458" r:id="rId28"/>
    <p:sldId id="457" r:id="rId29"/>
    <p:sldId id="459" r:id="rId30"/>
    <p:sldId id="460" r:id="rId31"/>
    <p:sldId id="463" r:id="rId32"/>
    <p:sldId id="465" r:id="rId33"/>
    <p:sldId id="403" r:id="rId34"/>
    <p:sldId id="414"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249" autoAdjust="0"/>
  </p:normalViewPr>
  <p:slideViewPr>
    <p:cSldViewPr snapToGrid="0">
      <p:cViewPr varScale="1">
        <p:scale>
          <a:sx n="99" d="100"/>
          <a:sy n="99" d="100"/>
        </p:scale>
        <p:origin x="102" y="1584"/>
      </p:cViewPr>
      <p:guideLst/>
    </p:cSldViewPr>
  </p:slideViewPr>
  <p:notesTextViewPr>
    <p:cViewPr>
      <p:scale>
        <a:sx n="3" d="2"/>
        <a:sy n="3" d="2"/>
      </p:scale>
      <p:origin x="0" y="0"/>
    </p:cViewPr>
  </p:notesTextViewPr>
  <p:sorterViewPr>
    <p:cViewPr>
      <p:scale>
        <a:sx n="100" d="100"/>
        <a:sy n="100" d="100"/>
      </p:scale>
      <p:origin x="0" y="-10872"/>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5996F-F49A-40F2-B37A-DA680BD5836D}" type="datetimeFigureOut">
              <a:rPr lang="en-US" smtClean="0"/>
              <a:t>2/26/2024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B7F7C-16E9-492E-8F2E-CFF5CA7172A7}" type="slidenum">
              <a:rPr lang="en-US" smtClean="0"/>
              <a:t>‹#›</a:t>
            </a:fld>
            <a:endParaRPr lang="en-US" dirty="0"/>
          </a:p>
        </p:txBody>
      </p:sp>
    </p:spTree>
    <p:extLst>
      <p:ext uri="{BB962C8B-B14F-4D97-AF65-F5344CB8AC3E}">
        <p14:creationId xmlns:p14="http://schemas.microsoft.com/office/powerpoint/2010/main" val="405198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80B6C4-F7E5-4F0D-BE8D-B078768904C7}" type="datetime1">
              <a:rPr lang="en-US" smtClean="0"/>
              <a:t>2/26/2024</a:t>
            </a:fld>
            <a:endParaRPr lang="en-US" dirty="0"/>
          </a:p>
        </p:txBody>
      </p:sp>
      <p:sp>
        <p:nvSpPr>
          <p:cNvPr id="5" name="Footer Placeholder 4"/>
          <p:cNvSpPr>
            <a:spLocks noGrp="1"/>
          </p:cNvSpPr>
          <p:nvPr>
            <p:ph type="ftr" sz="quarter" idx="11"/>
          </p:nvPr>
        </p:nvSpPr>
        <p:spPr/>
        <p:txBody>
          <a:bodyPr/>
          <a:lstStyle/>
          <a:p>
            <a:r>
              <a:rPr lang="en-US" dirty="0"/>
              <a:t>DSPS </a:t>
            </a:r>
          </a:p>
        </p:txBody>
      </p:sp>
      <p:sp>
        <p:nvSpPr>
          <p:cNvPr id="6" name="Slide Number Placeholder 5"/>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2786901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4AD84-FE00-4B7E-A602-B8C7031EAE10}" type="datetime1">
              <a:rPr lang="en-US" smtClean="0"/>
              <a:t>2/26/2024</a:t>
            </a:fld>
            <a:endParaRPr lang="en-US" dirty="0"/>
          </a:p>
        </p:txBody>
      </p:sp>
      <p:sp>
        <p:nvSpPr>
          <p:cNvPr id="5" name="Footer Placeholder 4"/>
          <p:cNvSpPr>
            <a:spLocks noGrp="1"/>
          </p:cNvSpPr>
          <p:nvPr>
            <p:ph type="ftr" sz="quarter" idx="11"/>
          </p:nvPr>
        </p:nvSpPr>
        <p:spPr/>
        <p:txBody>
          <a:bodyPr/>
          <a:lstStyle/>
          <a:p>
            <a:r>
              <a:rPr lang="en-US" dirty="0"/>
              <a:t>DSPS </a:t>
            </a:r>
          </a:p>
        </p:txBody>
      </p:sp>
      <p:sp>
        <p:nvSpPr>
          <p:cNvPr id="6" name="Slide Number Placeholder 5"/>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1938846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EDD951-F324-43AD-9A4D-02537081C62C}" type="datetime1">
              <a:rPr lang="en-US" smtClean="0"/>
              <a:t>2/26/2024</a:t>
            </a:fld>
            <a:endParaRPr lang="en-US" dirty="0"/>
          </a:p>
        </p:txBody>
      </p:sp>
      <p:sp>
        <p:nvSpPr>
          <p:cNvPr id="5" name="Footer Placeholder 4"/>
          <p:cNvSpPr>
            <a:spLocks noGrp="1"/>
          </p:cNvSpPr>
          <p:nvPr>
            <p:ph type="ftr" sz="quarter" idx="11"/>
          </p:nvPr>
        </p:nvSpPr>
        <p:spPr/>
        <p:txBody>
          <a:bodyPr/>
          <a:lstStyle/>
          <a:p>
            <a:r>
              <a:rPr lang="en-US" dirty="0"/>
              <a:t>DSPS </a:t>
            </a:r>
          </a:p>
        </p:txBody>
      </p:sp>
      <p:sp>
        <p:nvSpPr>
          <p:cNvPr id="6" name="Slide Number Placeholder 5"/>
          <p:cNvSpPr>
            <a:spLocks noGrp="1"/>
          </p:cNvSpPr>
          <p:nvPr>
            <p:ph type="sldNum" sz="quarter" idx="12"/>
          </p:nvPr>
        </p:nvSpPr>
        <p:spPr/>
        <p:txBody>
          <a:bodyPr/>
          <a:lstStyle/>
          <a:p>
            <a:fld id="{28C31B0F-7323-4C4D-88A6-150308DD8CB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5714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ECFE54-66B9-488F-8419-C10C05772A4F}" type="datetime1">
              <a:rPr lang="en-US" smtClean="0"/>
              <a:t>2/26/2024</a:t>
            </a:fld>
            <a:endParaRPr lang="en-US" dirty="0"/>
          </a:p>
        </p:txBody>
      </p:sp>
      <p:sp>
        <p:nvSpPr>
          <p:cNvPr id="5" name="Footer Placeholder 4"/>
          <p:cNvSpPr>
            <a:spLocks noGrp="1"/>
          </p:cNvSpPr>
          <p:nvPr>
            <p:ph type="ftr" sz="quarter" idx="11"/>
          </p:nvPr>
        </p:nvSpPr>
        <p:spPr/>
        <p:txBody>
          <a:bodyPr/>
          <a:lstStyle/>
          <a:p>
            <a:r>
              <a:rPr lang="en-US" dirty="0"/>
              <a:t>DSPS </a:t>
            </a:r>
          </a:p>
        </p:txBody>
      </p:sp>
      <p:sp>
        <p:nvSpPr>
          <p:cNvPr id="6" name="Slide Number Placeholder 5"/>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746758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71589-B8E8-4CC2-8FAA-F39554F1E942}" type="datetime1">
              <a:rPr lang="en-US" smtClean="0"/>
              <a:t>2/26/2024</a:t>
            </a:fld>
            <a:endParaRPr lang="en-US" dirty="0"/>
          </a:p>
        </p:txBody>
      </p:sp>
      <p:sp>
        <p:nvSpPr>
          <p:cNvPr id="5" name="Footer Placeholder 4"/>
          <p:cNvSpPr>
            <a:spLocks noGrp="1"/>
          </p:cNvSpPr>
          <p:nvPr>
            <p:ph type="ftr" sz="quarter" idx="11"/>
          </p:nvPr>
        </p:nvSpPr>
        <p:spPr/>
        <p:txBody>
          <a:bodyPr/>
          <a:lstStyle/>
          <a:p>
            <a:r>
              <a:rPr lang="en-US" dirty="0"/>
              <a:t>DSPS </a:t>
            </a:r>
          </a:p>
        </p:txBody>
      </p:sp>
      <p:sp>
        <p:nvSpPr>
          <p:cNvPr id="6" name="Slide Number Placeholder 5"/>
          <p:cNvSpPr>
            <a:spLocks noGrp="1"/>
          </p:cNvSpPr>
          <p:nvPr>
            <p:ph type="sldNum" sz="quarter" idx="12"/>
          </p:nvPr>
        </p:nvSpPr>
        <p:spPr/>
        <p:txBody>
          <a:bodyPr/>
          <a:lstStyle/>
          <a:p>
            <a:fld id="{28C31B0F-7323-4C4D-88A6-150308DD8CB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47952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CDFCA-F0AF-48B4-8BC0-A342D2B3696B}" type="datetime1">
              <a:rPr lang="en-US" smtClean="0"/>
              <a:t>2/26/2024</a:t>
            </a:fld>
            <a:endParaRPr lang="en-US" dirty="0"/>
          </a:p>
        </p:txBody>
      </p:sp>
      <p:sp>
        <p:nvSpPr>
          <p:cNvPr id="5" name="Footer Placeholder 4"/>
          <p:cNvSpPr>
            <a:spLocks noGrp="1"/>
          </p:cNvSpPr>
          <p:nvPr>
            <p:ph type="ftr" sz="quarter" idx="11"/>
          </p:nvPr>
        </p:nvSpPr>
        <p:spPr/>
        <p:txBody>
          <a:bodyPr/>
          <a:lstStyle/>
          <a:p>
            <a:r>
              <a:rPr lang="en-US" dirty="0"/>
              <a:t>DSPS </a:t>
            </a:r>
          </a:p>
        </p:txBody>
      </p:sp>
      <p:sp>
        <p:nvSpPr>
          <p:cNvPr id="6" name="Slide Number Placeholder 5"/>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375658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2F7B3C-9EA2-4C3D-8E97-1783172885A3}" type="datetime1">
              <a:rPr lang="en-US" smtClean="0"/>
              <a:t>2/26/2024</a:t>
            </a:fld>
            <a:endParaRPr lang="en-US" dirty="0"/>
          </a:p>
        </p:txBody>
      </p:sp>
      <p:sp>
        <p:nvSpPr>
          <p:cNvPr id="5" name="Footer Placeholder 4"/>
          <p:cNvSpPr>
            <a:spLocks noGrp="1"/>
          </p:cNvSpPr>
          <p:nvPr>
            <p:ph type="ftr" sz="quarter" idx="11"/>
          </p:nvPr>
        </p:nvSpPr>
        <p:spPr/>
        <p:txBody>
          <a:bodyPr/>
          <a:lstStyle/>
          <a:p>
            <a:r>
              <a:rPr lang="en-US" dirty="0"/>
              <a:t>DSPS </a:t>
            </a:r>
          </a:p>
        </p:txBody>
      </p:sp>
      <p:sp>
        <p:nvSpPr>
          <p:cNvPr id="6" name="Slide Number Placeholder 5"/>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3080193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D4A939-585C-41E7-9B89-0C445C684E46}" type="datetime1">
              <a:rPr lang="en-US" smtClean="0"/>
              <a:t>2/26/2024</a:t>
            </a:fld>
            <a:endParaRPr lang="en-US" dirty="0"/>
          </a:p>
        </p:txBody>
      </p:sp>
      <p:sp>
        <p:nvSpPr>
          <p:cNvPr id="5" name="Footer Placeholder 4"/>
          <p:cNvSpPr>
            <a:spLocks noGrp="1"/>
          </p:cNvSpPr>
          <p:nvPr>
            <p:ph type="ftr" sz="quarter" idx="11"/>
          </p:nvPr>
        </p:nvSpPr>
        <p:spPr/>
        <p:txBody>
          <a:bodyPr/>
          <a:lstStyle/>
          <a:p>
            <a:r>
              <a:rPr lang="en-US" dirty="0"/>
              <a:t>DSPS </a:t>
            </a:r>
          </a:p>
        </p:txBody>
      </p:sp>
      <p:sp>
        <p:nvSpPr>
          <p:cNvPr id="6" name="Slide Number Placeholder 5"/>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181977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9EC28-0EF7-40E5-B1FF-83910C40C3B3}" type="datetime1">
              <a:rPr lang="en-US" smtClean="0"/>
              <a:t>2/26/2024</a:t>
            </a:fld>
            <a:endParaRPr lang="en-US" dirty="0"/>
          </a:p>
        </p:txBody>
      </p:sp>
      <p:sp>
        <p:nvSpPr>
          <p:cNvPr id="5" name="Footer Placeholder 4"/>
          <p:cNvSpPr>
            <a:spLocks noGrp="1"/>
          </p:cNvSpPr>
          <p:nvPr>
            <p:ph type="ftr" sz="quarter" idx="11"/>
          </p:nvPr>
        </p:nvSpPr>
        <p:spPr/>
        <p:txBody>
          <a:bodyPr/>
          <a:lstStyle/>
          <a:p>
            <a:r>
              <a:rPr lang="en-US" dirty="0"/>
              <a:t>DSPS </a:t>
            </a:r>
          </a:p>
        </p:txBody>
      </p:sp>
      <p:sp>
        <p:nvSpPr>
          <p:cNvPr id="6" name="Slide Number Placeholder 5"/>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169960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C9E28B-476C-4827-9649-4193BDDC0478}" type="datetime1">
              <a:rPr lang="en-US" smtClean="0"/>
              <a:t>2/26/2024</a:t>
            </a:fld>
            <a:endParaRPr lang="en-US" dirty="0"/>
          </a:p>
        </p:txBody>
      </p:sp>
      <p:sp>
        <p:nvSpPr>
          <p:cNvPr id="5" name="Footer Placeholder 4"/>
          <p:cNvSpPr>
            <a:spLocks noGrp="1"/>
          </p:cNvSpPr>
          <p:nvPr>
            <p:ph type="ftr" sz="quarter" idx="11"/>
          </p:nvPr>
        </p:nvSpPr>
        <p:spPr/>
        <p:txBody>
          <a:bodyPr/>
          <a:lstStyle/>
          <a:p>
            <a:r>
              <a:rPr lang="en-US" dirty="0"/>
              <a:t>DSPS </a:t>
            </a:r>
          </a:p>
        </p:txBody>
      </p:sp>
      <p:sp>
        <p:nvSpPr>
          <p:cNvPr id="6" name="Slide Number Placeholder 5"/>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58178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8318FF-84D6-4401-9C21-AA73C8FFA61B}" type="datetime1">
              <a:rPr lang="en-US" smtClean="0"/>
              <a:t>2/26/2024</a:t>
            </a:fld>
            <a:endParaRPr lang="en-US" dirty="0"/>
          </a:p>
        </p:txBody>
      </p:sp>
      <p:sp>
        <p:nvSpPr>
          <p:cNvPr id="6" name="Footer Placeholder 5"/>
          <p:cNvSpPr>
            <a:spLocks noGrp="1"/>
          </p:cNvSpPr>
          <p:nvPr>
            <p:ph type="ftr" sz="quarter" idx="11"/>
          </p:nvPr>
        </p:nvSpPr>
        <p:spPr/>
        <p:txBody>
          <a:bodyPr/>
          <a:lstStyle/>
          <a:p>
            <a:r>
              <a:rPr lang="en-US" dirty="0"/>
              <a:t>DSPS </a:t>
            </a:r>
          </a:p>
        </p:txBody>
      </p:sp>
      <p:sp>
        <p:nvSpPr>
          <p:cNvPr id="7" name="Slide Number Placeholder 6"/>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7827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4A0F1F-F889-4599-B432-00A4E8601DA5}" type="datetime1">
              <a:rPr lang="en-US" smtClean="0"/>
              <a:t>2/26/2024</a:t>
            </a:fld>
            <a:endParaRPr lang="en-US" dirty="0"/>
          </a:p>
        </p:txBody>
      </p:sp>
      <p:sp>
        <p:nvSpPr>
          <p:cNvPr id="8" name="Footer Placeholder 7"/>
          <p:cNvSpPr>
            <a:spLocks noGrp="1"/>
          </p:cNvSpPr>
          <p:nvPr>
            <p:ph type="ftr" sz="quarter" idx="11"/>
          </p:nvPr>
        </p:nvSpPr>
        <p:spPr/>
        <p:txBody>
          <a:bodyPr/>
          <a:lstStyle/>
          <a:p>
            <a:r>
              <a:rPr lang="en-US" dirty="0"/>
              <a:t>DSPS </a:t>
            </a:r>
          </a:p>
        </p:txBody>
      </p:sp>
      <p:sp>
        <p:nvSpPr>
          <p:cNvPr id="9" name="Slide Number Placeholder 8"/>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1158363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41B92-D07E-4F6B-ACD5-8B5251B17B71}" type="datetime1">
              <a:rPr lang="en-US" smtClean="0"/>
              <a:t>2/26/2024</a:t>
            </a:fld>
            <a:endParaRPr lang="en-US" dirty="0"/>
          </a:p>
        </p:txBody>
      </p:sp>
      <p:sp>
        <p:nvSpPr>
          <p:cNvPr id="4" name="Footer Placeholder 3"/>
          <p:cNvSpPr>
            <a:spLocks noGrp="1"/>
          </p:cNvSpPr>
          <p:nvPr>
            <p:ph type="ftr" sz="quarter" idx="11"/>
          </p:nvPr>
        </p:nvSpPr>
        <p:spPr/>
        <p:txBody>
          <a:bodyPr/>
          <a:lstStyle/>
          <a:p>
            <a:r>
              <a:rPr lang="en-US" dirty="0"/>
              <a:t>DSPS </a:t>
            </a:r>
          </a:p>
        </p:txBody>
      </p:sp>
      <p:sp>
        <p:nvSpPr>
          <p:cNvPr id="5" name="Slide Number Placeholder 4"/>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384247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B17C5-A7A6-46B3-BD05-14175DB91105}" type="datetime1">
              <a:rPr lang="en-US" smtClean="0"/>
              <a:t>2/26/2024</a:t>
            </a:fld>
            <a:endParaRPr lang="en-US" dirty="0"/>
          </a:p>
        </p:txBody>
      </p:sp>
      <p:sp>
        <p:nvSpPr>
          <p:cNvPr id="3" name="Footer Placeholder 2"/>
          <p:cNvSpPr>
            <a:spLocks noGrp="1"/>
          </p:cNvSpPr>
          <p:nvPr>
            <p:ph type="ftr" sz="quarter" idx="11"/>
          </p:nvPr>
        </p:nvSpPr>
        <p:spPr/>
        <p:txBody>
          <a:bodyPr/>
          <a:lstStyle/>
          <a:p>
            <a:r>
              <a:rPr lang="en-US" dirty="0"/>
              <a:t>DSPS </a:t>
            </a:r>
          </a:p>
        </p:txBody>
      </p:sp>
      <p:sp>
        <p:nvSpPr>
          <p:cNvPr id="4" name="Slide Number Placeholder 3"/>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413690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133875-9687-40D0-9469-621CBBD16301}" type="datetime1">
              <a:rPr lang="en-US" smtClean="0"/>
              <a:t>2/26/2024</a:t>
            </a:fld>
            <a:endParaRPr lang="en-US" dirty="0"/>
          </a:p>
        </p:txBody>
      </p:sp>
      <p:sp>
        <p:nvSpPr>
          <p:cNvPr id="6" name="Footer Placeholder 5"/>
          <p:cNvSpPr>
            <a:spLocks noGrp="1"/>
          </p:cNvSpPr>
          <p:nvPr>
            <p:ph type="ftr" sz="quarter" idx="11"/>
          </p:nvPr>
        </p:nvSpPr>
        <p:spPr/>
        <p:txBody>
          <a:bodyPr/>
          <a:lstStyle/>
          <a:p>
            <a:r>
              <a:rPr lang="en-US" dirty="0"/>
              <a:t>DSPS </a:t>
            </a:r>
          </a:p>
        </p:txBody>
      </p:sp>
      <p:sp>
        <p:nvSpPr>
          <p:cNvPr id="7" name="Slide Number Placeholder 6"/>
          <p:cNvSpPr>
            <a:spLocks noGrp="1"/>
          </p:cNvSpPr>
          <p:nvPr>
            <p:ph type="sldNum" sz="quarter" idx="12"/>
          </p:nvPr>
        </p:nvSpPr>
        <p:spPr/>
        <p:txBody>
          <a:bodyPr/>
          <a:lstStyle/>
          <a:p>
            <a:fld id="{28C31B0F-7323-4C4D-88A6-150308DD8CB0}" type="slidenum">
              <a:rPr lang="en-US" smtClean="0"/>
              <a:t>‹#›</a:t>
            </a:fld>
            <a:endParaRPr lang="en-US" dirty="0"/>
          </a:p>
        </p:txBody>
      </p:sp>
    </p:spTree>
    <p:extLst>
      <p:ext uri="{BB962C8B-B14F-4D97-AF65-F5344CB8AC3E}">
        <p14:creationId xmlns:p14="http://schemas.microsoft.com/office/powerpoint/2010/main" val="66211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DSPS </a:t>
            </a:r>
          </a:p>
        </p:txBody>
      </p:sp>
      <p:sp>
        <p:nvSpPr>
          <p:cNvPr id="7" name="Slide Number Placeholder 6"/>
          <p:cNvSpPr>
            <a:spLocks noGrp="1"/>
          </p:cNvSpPr>
          <p:nvPr>
            <p:ph type="sldNum" sz="quarter" idx="12"/>
          </p:nvPr>
        </p:nvSpPr>
        <p:spPr/>
        <p:txBody>
          <a:bodyPr/>
          <a:lstStyle/>
          <a:p>
            <a:fld id="{28C31B0F-7323-4C4D-88A6-150308DD8CB0}" type="slidenum">
              <a:rPr lang="en-US" smtClean="0"/>
              <a:t>‹#›</a:t>
            </a:fld>
            <a:endParaRPr lang="en-US" dirty="0"/>
          </a:p>
        </p:txBody>
      </p:sp>
      <p:sp>
        <p:nvSpPr>
          <p:cNvPr id="5" name="Date Placeholder 4"/>
          <p:cNvSpPr>
            <a:spLocks noGrp="1"/>
          </p:cNvSpPr>
          <p:nvPr>
            <p:ph type="dt" sz="half" idx="10"/>
          </p:nvPr>
        </p:nvSpPr>
        <p:spPr/>
        <p:txBody>
          <a:bodyPr/>
          <a:lstStyle/>
          <a:p>
            <a:fld id="{7902EA68-E79C-4863-AD9F-F4AB335EEF4D}" type="datetime1">
              <a:rPr lang="en-US" smtClean="0"/>
              <a:t>2/26/2024</a:t>
            </a:fld>
            <a:endParaRPr lang="en-US" dirty="0"/>
          </a:p>
        </p:txBody>
      </p:sp>
    </p:spTree>
    <p:extLst>
      <p:ext uri="{BB962C8B-B14F-4D97-AF65-F5344CB8AC3E}">
        <p14:creationId xmlns:p14="http://schemas.microsoft.com/office/powerpoint/2010/main" val="3471925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F2C4AE-95FE-4C18-A060-DC3EAD136597}" type="datetime1">
              <a:rPr lang="en-US" smtClean="0"/>
              <a:t>2/26/2024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DSPS </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8C31B0F-7323-4C4D-88A6-150308DD8CB0}" type="slidenum">
              <a:rPr lang="en-US" smtClean="0"/>
              <a:t>‹#›</a:t>
            </a:fld>
            <a:endParaRPr lang="en-US" dirty="0"/>
          </a:p>
        </p:txBody>
      </p:sp>
    </p:spTree>
    <p:extLst>
      <p:ext uri="{BB962C8B-B14F-4D97-AF65-F5344CB8AC3E}">
        <p14:creationId xmlns:p14="http://schemas.microsoft.com/office/powerpoint/2010/main" val="41804836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dspssbsafetyandhealthtech@wisconsin.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sps.wi.gov/Pages/Programs/AmusementRides/Default.aspx" TargetMode="External"/><Relationship Id="rId2" Type="http://schemas.openxmlformats.org/officeDocument/2006/relationships/hyperlink" Target="https://docs.legis.wisconsin.gov/code/admin_code/sps/safety_and_buildings_and_environment/326_360/334.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mailto:James.Creegan@Wisconsin.gov" TargetMode="External"/><Relationship Id="rId3" Type="http://schemas.openxmlformats.org/officeDocument/2006/relationships/hyperlink" Target="mailto:Jane.Dienger@Wisconsin.gov" TargetMode="External"/><Relationship Id="rId7" Type="http://schemas.openxmlformats.org/officeDocument/2006/relationships/hyperlink" Target="mailto:richard.lampi@wisconsin.gov"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mailto:Andrew.Amacher@Wisconsin.gov" TargetMode="External"/><Relationship Id="rId5" Type="http://schemas.openxmlformats.org/officeDocument/2006/relationships/hyperlink" Target="mailto:Timothy.Condon@Wisconsin.gov" TargetMode="External"/><Relationship Id="rId4" Type="http://schemas.openxmlformats.org/officeDocument/2006/relationships/hyperlink" Target="mailto:rhonda.kocijanklecz1@wisconsin.gov" TargetMode="External"/><Relationship Id="rId9" Type="http://schemas.openxmlformats.org/officeDocument/2006/relationships/hyperlink" Target="mailto:Lucas.Dederich@Wisconsin.gov"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Lucas.dederich@wisconsin.gov" TargetMode="External"/><Relationship Id="rId2" Type="http://schemas.openxmlformats.org/officeDocument/2006/relationships/hyperlink" Target="mailto:Andrew.Amacher@Wisconsin.gov" TargetMode="External"/><Relationship Id="rId1" Type="http://schemas.openxmlformats.org/officeDocument/2006/relationships/slideLayout" Target="../slideLayouts/slideLayout4.xml"/><Relationship Id="rId6" Type="http://schemas.openxmlformats.org/officeDocument/2006/relationships/hyperlink" Target="mailto:dspssbsafetyandhealthtech@wisconsin.gov"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B00E-1FDB-4ABB-9FB3-7CB40F7A43FE}"/>
              </a:ext>
            </a:extLst>
          </p:cNvPr>
          <p:cNvSpPr>
            <a:spLocks noGrp="1"/>
          </p:cNvSpPr>
          <p:nvPr>
            <p:ph type="ctrTitle"/>
          </p:nvPr>
        </p:nvSpPr>
        <p:spPr>
          <a:xfrm>
            <a:off x="5810123" y="609599"/>
            <a:ext cx="4512989" cy="2227730"/>
          </a:xfrm>
        </p:spPr>
        <p:txBody>
          <a:bodyPr vert="horz" lIns="91440" tIns="45720" rIns="91440" bIns="45720" rtlCol="0" anchor="ctr">
            <a:normAutofit/>
          </a:bodyPr>
          <a:lstStyle/>
          <a:p>
            <a:pPr algn="l"/>
            <a:r>
              <a:rPr lang="en-US" altLang="en-US" sz="3300" b="1" dirty="0">
                <a:solidFill>
                  <a:srgbClr val="FFFFFF"/>
                </a:solidFill>
              </a:rPr>
              <a:t>Wisconsin </a:t>
            </a:r>
            <a:r>
              <a:rPr lang="en-US" altLang="en-US" sz="3300" b="1" dirty="0">
                <a:solidFill>
                  <a:schemeClr val="tx1"/>
                </a:solidFill>
              </a:rPr>
              <a:t>Department</a:t>
            </a:r>
            <a:r>
              <a:rPr lang="en-US" altLang="en-US" sz="3300" b="1" dirty="0">
                <a:solidFill>
                  <a:srgbClr val="FFFFFF"/>
                </a:solidFill>
              </a:rPr>
              <a:t> </a:t>
            </a:r>
            <a:r>
              <a:rPr lang="en-US" altLang="en-US" sz="3300" b="1" dirty="0">
                <a:solidFill>
                  <a:schemeClr val="tx1"/>
                </a:solidFill>
              </a:rPr>
              <a:t>of </a:t>
            </a:r>
            <a:br>
              <a:rPr lang="en-US" altLang="en-US" sz="3300" b="1" dirty="0">
                <a:solidFill>
                  <a:schemeClr val="tx1"/>
                </a:solidFill>
              </a:rPr>
            </a:br>
            <a:r>
              <a:rPr lang="en-US" altLang="en-US" sz="3300" b="1" dirty="0">
                <a:solidFill>
                  <a:schemeClr val="tx1"/>
                </a:solidFill>
              </a:rPr>
              <a:t>Safety and Professional Services</a:t>
            </a:r>
            <a:endParaRPr lang="en-US" sz="3300" dirty="0">
              <a:solidFill>
                <a:schemeClr val="tx1"/>
              </a:solidFill>
            </a:endParaRPr>
          </a:p>
        </p:txBody>
      </p:sp>
      <p:sp>
        <p:nvSpPr>
          <p:cNvPr id="3" name="Subtitle 2">
            <a:extLst>
              <a:ext uri="{FF2B5EF4-FFF2-40B4-BE49-F238E27FC236}">
                <a16:creationId xmlns:a16="http://schemas.microsoft.com/office/drawing/2014/main" id="{123A041B-1369-4C85-ACF1-B36BE1848EFC}"/>
              </a:ext>
            </a:extLst>
          </p:cNvPr>
          <p:cNvSpPr>
            <a:spLocks noGrp="1"/>
          </p:cNvSpPr>
          <p:nvPr>
            <p:ph type="subTitle" idx="1"/>
          </p:nvPr>
        </p:nvSpPr>
        <p:spPr>
          <a:xfrm>
            <a:off x="5942860" y="2837329"/>
            <a:ext cx="4512988" cy="3317938"/>
          </a:xfrm>
        </p:spPr>
        <p:txBody>
          <a:bodyPr vert="horz" lIns="91440" tIns="45720" rIns="91440" bIns="45720" rtlCol="0" anchor="t">
            <a:normAutofit/>
          </a:bodyPr>
          <a:lstStyle/>
          <a:p>
            <a:pPr algn="l">
              <a:buFont typeface="Wingdings 3" charset="2"/>
              <a:buChar char=""/>
            </a:pPr>
            <a:r>
              <a:rPr lang="en-US" altLang="en-US" dirty="0">
                <a:solidFill>
                  <a:schemeClr val="tx1"/>
                </a:solidFill>
              </a:rPr>
              <a:t>Introduction to Wisconsin Amusement Ride Program and </a:t>
            </a:r>
            <a:r>
              <a:rPr lang="en-US" altLang="en-US" dirty="0" err="1">
                <a:solidFill>
                  <a:schemeClr val="tx1"/>
                </a:solidFill>
              </a:rPr>
              <a:t>eSLA</a:t>
            </a:r>
            <a:r>
              <a:rPr lang="en-US" altLang="en-US" dirty="0">
                <a:solidFill>
                  <a:schemeClr val="tx1"/>
                </a:solidFill>
              </a:rPr>
              <a:t>.</a:t>
            </a:r>
          </a:p>
          <a:p>
            <a:pPr algn="l">
              <a:buFont typeface="Wingdings 3" charset="2"/>
              <a:buChar char=""/>
            </a:pPr>
            <a:r>
              <a:rPr lang="en-US" altLang="en-US" dirty="0">
                <a:solidFill>
                  <a:schemeClr val="tx1"/>
                </a:solidFill>
              </a:rPr>
              <a:t>WACO</a:t>
            </a:r>
          </a:p>
          <a:p>
            <a:pPr algn="l">
              <a:buFont typeface="Wingdings 3" charset="2"/>
              <a:buChar char=""/>
            </a:pPr>
            <a:r>
              <a:rPr lang="en-US" altLang="en-US" dirty="0">
                <a:solidFill>
                  <a:schemeClr val="tx1"/>
                </a:solidFill>
              </a:rPr>
              <a:t>March 14</a:t>
            </a:r>
            <a:r>
              <a:rPr lang="en-US" altLang="en-US" baseline="30000" dirty="0">
                <a:solidFill>
                  <a:schemeClr val="tx1"/>
                </a:solidFill>
              </a:rPr>
              <a:t>th</a:t>
            </a:r>
            <a:r>
              <a:rPr lang="en-US" altLang="en-US" dirty="0">
                <a:solidFill>
                  <a:schemeClr val="tx1"/>
                </a:solidFill>
              </a:rPr>
              <a:t>, 2024</a:t>
            </a:r>
          </a:p>
          <a:p>
            <a:pPr algn="l"/>
            <a:endParaRPr lang="en-US" altLang="en-US" dirty="0">
              <a:solidFill>
                <a:schemeClr val="tx1"/>
              </a:solidFill>
            </a:endParaRPr>
          </a:p>
          <a:p>
            <a:pPr algn="l">
              <a:buFont typeface="Wingdings 3" charset="2"/>
              <a:buChar char=""/>
            </a:pPr>
            <a:endParaRPr lang="en-US" dirty="0">
              <a:solidFill>
                <a:schemeClr val="tx1"/>
              </a:solidFill>
            </a:endParaRPr>
          </a:p>
        </p:txBody>
      </p:sp>
      <p:pic>
        <p:nvPicPr>
          <p:cNvPr id="5" name="Picture 4">
            <a:extLst>
              <a:ext uri="{FF2B5EF4-FFF2-40B4-BE49-F238E27FC236}">
                <a16:creationId xmlns:a16="http://schemas.microsoft.com/office/drawing/2014/main" id="{640340CB-F9FD-4781-B0F0-F9B723F502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777" y="1545062"/>
            <a:ext cx="3856774" cy="3856774"/>
          </a:xfrm>
          <a:prstGeom prst="rect">
            <a:avLst/>
          </a:prstGeom>
        </p:spPr>
      </p:pic>
    </p:spTree>
    <p:extLst>
      <p:ext uri="{BB962C8B-B14F-4D97-AF65-F5344CB8AC3E}">
        <p14:creationId xmlns:p14="http://schemas.microsoft.com/office/powerpoint/2010/main" val="3265646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Nondestructive Testing</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a:bodyPr>
          <a:lstStyle/>
          <a:p>
            <a:r>
              <a:rPr lang="en-US" b="1" dirty="0"/>
              <a:t>Nondestructive Tests. </a:t>
            </a:r>
            <a:r>
              <a:rPr lang="en-US" dirty="0"/>
              <a:t>A nondestructive test, such as but not limited to magnetic particle, x−ray, dye penetrant or ultrasonic, shall be performed on the ride in accordance with recognized safe practice</a:t>
            </a:r>
          </a:p>
          <a:p>
            <a:pPr lvl="1"/>
            <a:r>
              <a:rPr lang="en-US" sz="1400" dirty="0"/>
              <a:t>When required in accordance with recognized safe practice, nondestructive tests of all class 1 and class 2 amusement rides shall be performed every 3 years or 3,000 hours of operation, whichever comes first, or at testing intervals required by the manufacturer. The time interval shall be based upon the date of the previous test report.</a:t>
            </a:r>
          </a:p>
          <a:p>
            <a:pPr lvl="1"/>
            <a:r>
              <a:rPr lang="en-US" sz="1400" dirty="0"/>
              <a:t>RECORD OF TESTS. The test method and results shall be documented by the person conducting the test. Test documentation shall be maintained and made available to the department</a:t>
            </a:r>
          </a:p>
          <a:p>
            <a:pPr lvl="1"/>
            <a:r>
              <a:rPr lang="en-US" sz="1400" dirty="0"/>
              <a:t>TEST CONDUCTOR. The nondestructive test shall be performed by an individual who has achieved a rank of at least level II technician certified by the American Society for Nondestructive Testing or by a professional engineer</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10</a:t>
            </a:fld>
            <a:endParaRPr lang="en-US" dirty="0"/>
          </a:p>
        </p:txBody>
      </p:sp>
    </p:spTree>
    <p:extLst>
      <p:ext uri="{BB962C8B-B14F-4D97-AF65-F5344CB8AC3E}">
        <p14:creationId xmlns:p14="http://schemas.microsoft.com/office/powerpoint/2010/main" val="409151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Record Keeping</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a:xfrm>
            <a:off x="677334" y="1526721"/>
            <a:ext cx="8596668" cy="4514641"/>
          </a:xfrm>
        </p:spPr>
        <p:txBody>
          <a:bodyPr>
            <a:normAutofit/>
          </a:bodyPr>
          <a:lstStyle/>
          <a:p>
            <a:r>
              <a:rPr lang="en-US" sz="1600" dirty="0"/>
              <a:t>Records related to amusement ride safety shall be kept and retained by the amusement ride owner and shall be made available to the department upon request</a:t>
            </a:r>
          </a:p>
          <a:p>
            <a:pPr lvl="1"/>
            <a:r>
              <a:rPr lang="en-US" sz="1400" dirty="0"/>
              <a:t>Each amusement ride owner shall prepare an operating fact sheet for each amusement ride regarding operating policies and procedures. The fact sheet shall be made available to each ride or device operator and attendant.</a:t>
            </a:r>
          </a:p>
          <a:p>
            <a:r>
              <a:rPr lang="en-US" sz="1600" dirty="0"/>
              <a:t>Records shall be kept of the following</a:t>
            </a:r>
          </a:p>
          <a:p>
            <a:pPr lvl="1"/>
            <a:r>
              <a:rPr lang="en-US" sz="1500" dirty="0"/>
              <a:t>Inspections at the time of assembly</a:t>
            </a:r>
          </a:p>
          <a:p>
            <a:pPr lvl="1"/>
            <a:r>
              <a:rPr lang="en-US" sz="1500" dirty="0"/>
              <a:t>Daily inspections and operational tests</a:t>
            </a:r>
          </a:p>
          <a:p>
            <a:pPr lvl="1"/>
            <a:r>
              <a:rPr lang="en-US" sz="1500" dirty="0"/>
              <a:t>Nondestructive tests</a:t>
            </a:r>
          </a:p>
          <a:p>
            <a:pPr lvl="1"/>
            <a:r>
              <a:rPr lang="en-US" sz="1500" dirty="0"/>
              <a:t>The hours of operation since the last nondestructive test</a:t>
            </a:r>
            <a:endParaRPr lang="en-US" sz="1700" dirty="0"/>
          </a:p>
          <a:p>
            <a:r>
              <a:rPr lang="en-US" sz="1700" dirty="0"/>
              <a:t>Retention of records</a:t>
            </a:r>
          </a:p>
          <a:p>
            <a:pPr lvl="1"/>
            <a:r>
              <a:rPr lang="en-US" sz="1500" dirty="0"/>
              <a:t>Records for the 30 previous days of operation and most recent nondestructive test shall be kept with the amusement ride</a:t>
            </a:r>
          </a:p>
          <a:p>
            <a:pPr lvl="1"/>
            <a:r>
              <a:rPr lang="en-US" sz="1500" dirty="0"/>
              <a:t>All other records shall be kept for 7 years.</a:t>
            </a:r>
          </a:p>
          <a:p>
            <a:endParaRPr lang="en-US" sz="1400" dirty="0"/>
          </a:p>
          <a:p>
            <a:pPr marL="457200" lvl="1" indent="0">
              <a:buNone/>
            </a:pPr>
            <a:endParaRPr lang="en-US" sz="1200" dirty="0"/>
          </a:p>
          <a:p>
            <a:pPr marL="457200" lvl="1" indent="0">
              <a:buNone/>
            </a:pPr>
            <a:endParaRPr lang="en-US" sz="1200" dirty="0"/>
          </a:p>
          <a:p>
            <a:pPr lvl="1"/>
            <a:endParaRPr lang="en-US" sz="1200"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11</a:t>
            </a:fld>
            <a:endParaRPr lang="en-US" dirty="0"/>
          </a:p>
        </p:txBody>
      </p:sp>
    </p:spTree>
    <p:extLst>
      <p:ext uri="{BB962C8B-B14F-4D97-AF65-F5344CB8AC3E}">
        <p14:creationId xmlns:p14="http://schemas.microsoft.com/office/powerpoint/2010/main" val="1607355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Operation and Training</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a:xfrm>
            <a:off x="677334" y="2253342"/>
            <a:ext cx="8596668" cy="4514641"/>
          </a:xfrm>
        </p:spPr>
        <p:txBody>
          <a:bodyPr>
            <a:normAutofit/>
          </a:bodyPr>
          <a:lstStyle/>
          <a:p>
            <a:r>
              <a:rPr lang="en-US" sz="1600" dirty="0"/>
              <a:t>The operation of an amusement ride shall be by an authorized person at least 18 years of age except for any of the following rides: </a:t>
            </a:r>
          </a:p>
          <a:p>
            <a:pPr lvl="1"/>
            <a:r>
              <a:rPr lang="en-US" sz="1400" dirty="0"/>
              <a:t>Passenger−operated or passenger−controlled rides.</a:t>
            </a:r>
          </a:p>
          <a:p>
            <a:pPr lvl="1"/>
            <a:r>
              <a:rPr lang="en-US" sz="1400" dirty="0"/>
              <a:t>Electrically−powered, coin−operated class 1 amusement rides having a maximum capacity of 6 passengers. (Note: See s. DWD 270.12, Wis. Adm. Code, concerning hazardous occupations prohibited to all minors.)</a:t>
            </a:r>
          </a:p>
          <a:p>
            <a:r>
              <a:rPr lang="en-US" sz="1600" dirty="0"/>
              <a:t>An amusement ride owner shall provide training for ride operators and attendants. The owner shall maintain record of the training and shall make the record available to the department upon request.</a:t>
            </a:r>
          </a:p>
          <a:p>
            <a:endParaRPr lang="en-US" sz="1400" dirty="0"/>
          </a:p>
          <a:p>
            <a:endParaRPr lang="en-US" sz="1400" dirty="0"/>
          </a:p>
          <a:p>
            <a:pPr marL="457200" lvl="1" indent="0">
              <a:buNone/>
            </a:pPr>
            <a:endParaRPr lang="en-US" sz="1200" dirty="0"/>
          </a:p>
          <a:p>
            <a:pPr marL="457200" lvl="1" indent="0">
              <a:buNone/>
            </a:pPr>
            <a:endParaRPr lang="en-US" sz="1200" dirty="0"/>
          </a:p>
          <a:p>
            <a:pPr lvl="1"/>
            <a:endParaRPr lang="en-US" sz="1200"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12</a:t>
            </a:fld>
            <a:endParaRPr lang="en-US" dirty="0"/>
          </a:p>
        </p:txBody>
      </p:sp>
    </p:spTree>
    <p:extLst>
      <p:ext uri="{BB962C8B-B14F-4D97-AF65-F5344CB8AC3E}">
        <p14:creationId xmlns:p14="http://schemas.microsoft.com/office/powerpoint/2010/main" val="2146630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Public Protections</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lnSpcReduction="10000"/>
          </a:bodyPr>
          <a:lstStyle/>
          <a:p>
            <a:r>
              <a:rPr lang="en-US" sz="1600" dirty="0"/>
              <a:t>Amusement rides shall be fenced, barricaded or otherwise arranged in accordance with recognized safe practice so that frequenters are effectively prevented from entering hazardous areas.</a:t>
            </a:r>
          </a:p>
          <a:p>
            <a:r>
              <a:rPr lang="en-US" sz="1600" dirty="0"/>
              <a:t>When fences are provided in accordance with the above they shall be constructed to meet all of the following requirements.</a:t>
            </a:r>
          </a:p>
          <a:p>
            <a:pPr lvl="1"/>
            <a:r>
              <a:rPr lang="en-US" sz="1400" dirty="0"/>
              <a:t>Fences shall be a height of at least 42 inches above the surface on which the spectators or riders stand</a:t>
            </a:r>
          </a:p>
          <a:p>
            <a:pPr lvl="1"/>
            <a:r>
              <a:rPr lang="en-US" sz="1400" dirty="0"/>
              <a:t>Fences shall be constructed in such a fashion so as to reject a 4−inch ball at all openings, including between the bottom of the fence and the surface upon which it rests</a:t>
            </a:r>
          </a:p>
          <a:p>
            <a:pPr lvl="1"/>
            <a:r>
              <a:rPr lang="en-US" sz="1400" dirty="0"/>
              <a:t>Fences shall be designed, constructed and erected to inhibit overturning by spectators or riders.</a:t>
            </a:r>
          </a:p>
          <a:p>
            <a:pPr lvl="1"/>
            <a:r>
              <a:rPr lang="en-US" sz="1400" dirty="0"/>
              <a:t>Where used, gates shall open away from the ride unless equipped with a positive latching device</a:t>
            </a:r>
          </a:p>
          <a:p>
            <a:pPr lvl="1"/>
            <a:r>
              <a:rPr lang="en-US" sz="1400" dirty="0"/>
              <a:t>Gates shall be designed such that if opened during the  amusement ride cycle, the gate will not contact the amusement ride or cause a hazard to riders</a:t>
            </a:r>
          </a:p>
          <a:p>
            <a:pPr lvl="1"/>
            <a:endParaRPr lang="en-US" sz="1400" dirty="0"/>
          </a:p>
          <a:p>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13</a:t>
            </a:fld>
            <a:endParaRPr lang="en-US" dirty="0"/>
          </a:p>
        </p:txBody>
      </p:sp>
    </p:spTree>
    <p:extLst>
      <p:ext uri="{BB962C8B-B14F-4D97-AF65-F5344CB8AC3E}">
        <p14:creationId xmlns:p14="http://schemas.microsoft.com/office/powerpoint/2010/main" val="211664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Accident Reporting</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a:bodyPr>
          <a:lstStyle/>
          <a:p>
            <a:r>
              <a:rPr lang="en-US" sz="1600" dirty="0"/>
              <a:t>Injuries to frequenters caused by amusement rides that require more than first aid treatment shall be reported by the owner to the department on form SBD−211 within 2 business days of the injury. A copy of the owner’s report to the insurance carrier may be submitted in place of form SBD−211 if the report includes the same information as the form. Fatalities caused by amusement rides shall be reported to the department or the state division of emergency management within 24 hours of occurrence.</a:t>
            </a:r>
          </a:p>
          <a:p>
            <a:pPr lvl="1"/>
            <a:r>
              <a:rPr lang="en-US" sz="1400" dirty="0"/>
              <a:t>Can be submitted from the Permit option menu in </a:t>
            </a:r>
            <a:r>
              <a:rPr lang="en-US" sz="1400" dirty="0" err="1"/>
              <a:t>eSLA</a:t>
            </a:r>
            <a:endParaRPr lang="en-US" sz="1400" dirty="0"/>
          </a:p>
          <a:p>
            <a:pPr lvl="1"/>
            <a:r>
              <a:rPr lang="en-US" sz="1400" dirty="0"/>
              <a:t>Emailed to your areas DSPS Safety Inspector</a:t>
            </a:r>
          </a:p>
          <a:p>
            <a:pPr lvl="1"/>
            <a:r>
              <a:rPr lang="en-US" sz="1400" dirty="0"/>
              <a:t>Emailed to the Public Sector Safety Groups email at </a:t>
            </a:r>
            <a:r>
              <a:rPr lang="en-US" sz="1400" dirty="0">
                <a:hlinkClick r:id="rId2"/>
              </a:rPr>
              <a:t>dspssbsafetyandhealthtech@wisconsin.gov</a:t>
            </a:r>
            <a:endParaRPr lang="en-US" sz="1400" dirty="0"/>
          </a:p>
          <a:p>
            <a:pPr lvl="1"/>
            <a:r>
              <a:rPr lang="en-US" sz="1400" dirty="0"/>
              <a:t>Can be called in at 608-266−7548</a:t>
            </a:r>
          </a:p>
          <a:p>
            <a:pPr marL="457200" lvl="1" indent="0">
              <a:buNone/>
            </a:pPr>
            <a:endParaRPr lang="en-US" sz="1000" dirty="0"/>
          </a:p>
          <a:p>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14</a:t>
            </a:fld>
            <a:endParaRPr lang="en-US" dirty="0"/>
          </a:p>
        </p:txBody>
      </p:sp>
    </p:spTree>
    <p:extLst>
      <p:ext uri="{BB962C8B-B14F-4D97-AF65-F5344CB8AC3E}">
        <p14:creationId xmlns:p14="http://schemas.microsoft.com/office/powerpoint/2010/main" val="40493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Amusement Ride Fact Sheet and Daily Checklist Information</a:t>
            </a: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15</a:t>
            </a:fld>
            <a:endParaRPr lang="en-US" dirty="0"/>
          </a:p>
        </p:txBody>
      </p:sp>
      <p:pic>
        <p:nvPicPr>
          <p:cNvPr id="9" name="Content Placeholder 8">
            <a:extLst>
              <a:ext uri="{FF2B5EF4-FFF2-40B4-BE49-F238E27FC236}">
                <a16:creationId xmlns:a16="http://schemas.microsoft.com/office/drawing/2014/main" id="{654391A0-39DD-78AC-3796-ADF2511E19F2}"/>
              </a:ext>
            </a:extLst>
          </p:cNvPr>
          <p:cNvPicPr>
            <a:picLocks noGrp="1" noChangeAspect="1"/>
          </p:cNvPicPr>
          <p:nvPr>
            <p:ph idx="1"/>
          </p:nvPr>
        </p:nvPicPr>
        <p:blipFill>
          <a:blip r:embed="rId2"/>
          <a:stretch>
            <a:fillRect/>
          </a:stretch>
        </p:blipFill>
        <p:spPr>
          <a:xfrm>
            <a:off x="1891104" y="1655793"/>
            <a:ext cx="7382898" cy="4832885"/>
          </a:xfrm>
        </p:spPr>
      </p:pic>
    </p:spTree>
    <p:extLst>
      <p:ext uri="{BB962C8B-B14F-4D97-AF65-F5344CB8AC3E}">
        <p14:creationId xmlns:p14="http://schemas.microsoft.com/office/powerpoint/2010/main" val="206889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Amusement Ride Fact Sheet and Daily Checklist Information</a:t>
            </a: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16</a:t>
            </a:fld>
            <a:endParaRPr lang="en-US" dirty="0"/>
          </a:p>
        </p:txBody>
      </p:sp>
      <p:pic>
        <p:nvPicPr>
          <p:cNvPr id="11" name="Content Placeholder 10">
            <a:extLst>
              <a:ext uri="{FF2B5EF4-FFF2-40B4-BE49-F238E27FC236}">
                <a16:creationId xmlns:a16="http://schemas.microsoft.com/office/drawing/2014/main" id="{64B3F129-C5D9-BD17-0D1A-B394D75D51B4}"/>
              </a:ext>
            </a:extLst>
          </p:cNvPr>
          <p:cNvPicPr>
            <a:picLocks noGrp="1" noChangeAspect="1"/>
          </p:cNvPicPr>
          <p:nvPr>
            <p:ph idx="1"/>
          </p:nvPr>
        </p:nvPicPr>
        <p:blipFill>
          <a:blip r:embed="rId2"/>
          <a:stretch>
            <a:fillRect/>
          </a:stretch>
        </p:blipFill>
        <p:spPr>
          <a:xfrm>
            <a:off x="1808888" y="1930400"/>
            <a:ext cx="7363988" cy="4796499"/>
          </a:xfrm>
        </p:spPr>
      </p:pic>
    </p:spTree>
    <p:extLst>
      <p:ext uri="{BB962C8B-B14F-4D97-AF65-F5344CB8AC3E}">
        <p14:creationId xmlns:p14="http://schemas.microsoft.com/office/powerpoint/2010/main" val="283353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Where can I find more information on amusement rides?</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a:bodyPr>
          <a:lstStyle/>
          <a:p>
            <a:r>
              <a:rPr lang="en-US" sz="1600" dirty="0"/>
              <a:t>The full SPS 334 administrative code for Amusement Rides can be found here: </a:t>
            </a:r>
            <a:r>
              <a:rPr lang="en-US" sz="1600" dirty="0">
                <a:hlinkClick r:id="rId2"/>
              </a:rPr>
              <a:t>https://docs.legis.wisconsin.gov/code/admin_code/sps/safety_and_buildings_and_environment/326_360/334.pdf</a:t>
            </a:r>
            <a:endParaRPr lang="en-US" sz="1600" dirty="0"/>
          </a:p>
          <a:p>
            <a:r>
              <a:rPr lang="en-US" sz="1600" dirty="0"/>
              <a:t>Information on the DSPS amusement ride program can be found on our website here: </a:t>
            </a:r>
            <a:r>
              <a:rPr lang="en-US" sz="1600" dirty="0">
                <a:hlinkClick r:id="rId3"/>
              </a:rPr>
              <a:t>https://dsps.wi.gov/Pages/Programs/AmusementRides/Default.aspx</a:t>
            </a:r>
            <a:endParaRPr lang="en-US" sz="1600" dirty="0"/>
          </a:p>
          <a:p>
            <a:pPr lvl="1"/>
            <a:r>
              <a:rPr lang="en-US" sz="1400" dirty="0"/>
              <a:t>Links to code archives</a:t>
            </a:r>
          </a:p>
          <a:p>
            <a:pPr lvl="1"/>
            <a:r>
              <a:rPr lang="en-US" sz="1400" dirty="0"/>
              <a:t>Most recent Public Sector Safety District Map</a:t>
            </a:r>
          </a:p>
          <a:p>
            <a:pPr lvl="1"/>
            <a:r>
              <a:rPr lang="en-US" sz="1400" dirty="0"/>
              <a:t>Accident Reporting information</a:t>
            </a:r>
          </a:p>
          <a:p>
            <a:pPr lvl="1"/>
            <a:r>
              <a:rPr lang="en-US" sz="1400" dirty="0" err="1"/>
              <a:t>eSLA</a:t>
            </a:r>
            <a:r>
              <a:rPr lang="en-US" sz="1400" dirty="0"/>
              <a:t> customer guides</a:t>
            </a:r>
          </a:p>
          <a:p>
            <a:pPr lvl="1"/>
            <a:r>
              <a:rPr lang="en-US" sz="1400" dirty="0"/>
              <a:t>Frequently asked questions</a:t>
            </a:r>
          </a:p>
          <a:p>
            <a:endParaRPr lang="en-US" sz="1600" dirty="0"/>
          </a:p>
          <a:p>
            <a:endParaRPr lang="en-US" sz="1400" dirty="0"/>
          </a:p>
          <a:p>
            <a:pPr marL="457200" lvl="1" indent="0">
              <a:buNone/>
            </a:pPr>
            <a:endParaRPr lang="en-US" sz="1000" dirty="0"/>
          </a:p>
          <a:p>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17</a:t>
            </a:fld>
            <a:endParaRPr lang="en-US" dirty="0"/>
          </a:p>
        </p:txBody>
      </p:sp>
    </p:spTree>
    <p:extLst>
      <p:ext uri="{BB962C8B-B14F-4D97-AF65-F5344CB8AC3E}">
        <p14:creationId xmlns:p14="http://schemas.microsoft.com/office/powerpoint/2010/main" val="164198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20132-C5A1-4A92-9E66-8E77EE4AFC3E}"/>
              </a:ext>
            </a:extLst>
          </p:cNvPr>
          <p:cNvSpPr>
            <a:spLocks noGrp="1"/>
          </p:cNvSpPr>
          <p:nvPr>
            <p:ph type="title"/>
          </p:nvPr>
        </p:nvSpPr>
        <p:spPr/>
        <p:txBody>
          <a:bodyPr>
            <a:normAutofit fontScale="90000"/>
          </a:bodyPr>
          <a:lstStyle/>
          <a:p>
            <a:pPr algn="ctr"/>
            <a:r>
              <a:rPr lang="en-US" sz="6000" b="1" dirty="0">
                <a:solidFill>
                  <a:schemeClr val="tx1"/>
                </a:solidFill>
              </a:rPr>
              <a:t>Amusement Ride Questions?</a:t>
            </a:r>
            <a:br>
              <a:rPr lang="en-US" dirty="0">
                <a:solidFill>
                  <a:schemeClr val="tx1"/>
                </a:solidFill>
              </a:rPr>
            </a:br>
            <a:br>
              <a:rPr lang="en-US" dirty="0">
                <a:solidFill>
                  <a:schemeClr val="tx1"/>
                </a:solidFill>
              </a:rPr>
            </a:br>
            <a:endParaRPr lang="en-US" sz="2800" dirty="0">
              <a:solidFill>
                <a:schemeClr val="tx1"/>
              </a:solidFill>
            </a:endParaRPr>
          </a:p>
        </p:txBody>
      </p:sp>
      <p:pic>
        <p:nvPicPr>
          <p:cNvPr id="6" name="Picture 5">
            <a:extLst>
              <a:ext uri="{FF2B5EF4-FFF2-40B4-BE49-F238E27FC236}">
                <a16:creationId xmlns:a16="http://schemas.microsoft.com/office/drawing/2014/main" id="{4E43DC16-77D7-4AA1-9A96-8D8B42E94614}"/>
              </a:ext>
            </a:extLst>
          </p:cNvPr>
          <p:cNvPicPr>
            <a:picLocks noChangeAspect="1"/>
          </p:cNvPicPr>
          <p:nvPr/>
        </p:nvPicPr>
        <p:blipFill>
          <a:blip r:embed="rId2"/>
          <a:stretch>
            <a:fillRect/>
          </a:stretch>
        </p:blipFill>
        <p:spPr>
          <a:xfrm>
            <a:off x="4164681" y="4920795"/>
            <a:ext cx="1621969" cy="1621969"/>
          </a:xfrm>
          <a:prstGeom prst="rect">
            <a:avLst/>
          </a:prstGeom>
        </p:spPr>
      </p:pic>
      <p:sp>
        <p:nvSpPr>
          <p:cNvPr id="10" name="Footer Placeholder 9">
            <a:extLst>
              <a:ext uri="{FF2B5EF4-FFF2-40B4-BE49-F238E27FC236}">
                <a16:creationId xmlns:a16="http://schemas.microsoft.com/office/drawing/2014/main" id="{EEEC9B47-B84F-409C-9C60-363D397065D4}"/>
              </a:ext>
            </a:extLst>
          </p:cNvPr>
          <p:cNvSpPr>
            <a:spLocks noGrp="1"/>
          </p:cNvSpPr>
          <p:nvPr>
            <p:ph type="ftr" sz="quarter" idx="11"/>
          </p:nvPr>
        </p:nvSpPr>
        <p:spPr/>
        <p:txBody>
          <a:bodyPr/>
          <a:lstStyle/>
          <a:p>
            <a:r>
              <a:rPr lang="en-US" dirty="0"/>
              <a:t>DSPS </a:t>
            </a:r>
          </a:p>
        </p:txBody>
      </p:sp>
      <p:sp>
        <p:nvSpPr>
          <p:cNvPr id="11" name="Slide Number Placeholder 10">
            <a:extLst>
              <a:ext uri="{FF2B5EF4-FFF2-40B4-BE49-F238E27FC236}">
                <a16:creationId xmlns:a16="http://schemas.microsoft.com/office/drawing/2014/main" id="{C0F72C04-085B-4B7D-8A88-A3C4A17A9C53}"/>
              </a:ext>
            </a:extLst>
          </p:cNvPr>
          <p:cNvSpPr>
            <a:spLocks noGrp="1"/>
          </p:cNvSpPr>
          <p:nvPr>
            <p:ph type="sldNum" sz="quarter" idx="12"/>
          </p:nvPr>
        </p:nvSpPr>
        <p:spPr/>
        <p:txBody>
          <a:bodyPr/>
          <a:lstStyle/>
          <a:p>
            <a:fld id="{28C31B0F-7323-4C4D-88A6-150308DD8CB0}" type="slidenum">
              <a:rPr lang="en-US" smtClean="0"/>
              <a:t>18</a:t>
            </a:fld>
            <a:endParaRPr lang="en-US" dirty="0"/>
          </a:p>
        </p:txBody>
      </p:sp>
      <p:pic>
        <p:nvPicPr>
          <p:cNvPr id="5" name="Picture 4">
            <a:extLst>
              <a:ext uri="{FF2B5EF4-FFF2-40B4-BE49-F238E27FC236}">
                <a16:creationId xmlns:a16="http://schemas.microsoft.com/office/drawing/2014/main" id="{F2227149-2500-45F1-8CBD-557248D40524}"/>
              </a:ext>
            </a:extLst>
          </p:cNvPr>
          <p:cNvPicPr>
            <a:picLocks noChangeAspect="1"/>
          </p:cNvPicPr>
          <p:nvPr/>
        </p:nvPicPr>
        <p:blipFill>
          <a:blip r:embed="rId3"/>
          <a:stretch>
            <a:fillRect/>
          </a:stretch>
        </p:blipFill>
        <p:spPr>
          <a:xfrm>
            <a:off x="4247002" y="3050967"/>
            <a:ext cx="1457325" cy="1171575"/>
          </a:xfrm>
          <a:prstGeom prst="rect">
            <a:avLst/>
          </a:prstGeom>
        </p:spPr>
      </p:pic>
    </p:spTree>
    <p:extLst>
      <p:ext uri="{BB962C8B-B14F-4D97-AF65-F5344CB8AC3E}">
        <p14:creationId xmlns:p14="http://schemas.microsoft.com/office/powerpoint/2010/main" val="1319157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What is </a:t>
            </a:r>
            <a:r>
              <a:rPr lang="en-US" dirty="0" err="1">
                <a:solidFill>
                  <a:schemeClr val="tx1"/>
                </a:solidFill>
              </a:rPr>
              <a:t>eSLA</a:t>
            </a:r>
            <a:r>
              <a:rPr lang="en-US" dirty="0">
                <a:solidFill>
                  <a:schemeClr val="tx1"/>
                </a:solidFill>
              </a:rPr>
              <a:t>?</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lstStyle/>
          <a:p>
            <a:r>
              <a:rPr lang="en-US" sz="2000" dirty="0" err="1"/>
              <a:t>eSLA</a:t>
            </a:r>
            <a:r>
              <a:rPr lang="en-US" sz="2000" dirty="0"/>
              <a:t> – Electronic Safety Licensing Application</a:t>
            </a:r>
          </a:p>
          <a:p>
            <a:r>
              <a:rPr lang="en-US" sz="2000" dirty="0"/>
              <a:t>Allows electronic processing and renewals for -	</a:t>
            </a:r>
          </a:p>
          <a:p>
            <a:pPr lvl="1"/>
            <a:r>
              <a:rPr lang="en-US" sz="2000" dirty="0"/>
              <a:t>Credentialing</a:t>
            </a:r>
          </a:p>
          <a:p>
            <a:pPr lvl="1"/>
            <a:r>
              <a:rPr lang="en-US" sz="2000" dirty="0"/>
              <a:t>Plan Review</a:t>
            </a:r>
          </a:p>
          <a:p>
            <a:pPr lvl="1"/>
            <a:r>
              <a:rPr lang="en-US" sz="2000" dirty="0"/>
              <a:t>Permits to Operate</a:t>
            </a:r>
          </a:p>
          <a:p>
            <a:r>
              <a:rPr lang="en-US" sz="2000" dirty="0"/>
              <a:t>Electronic payment processing</a:t>
            </a:r>
          </a:p>
          <a:p>
            <a:pPr lvl="1"/>
            <a:r>
              <a:rPr lang="en-US" sz="2000" dirty="0"/>
              <a:t>E-Check</a:t>
            </a:r>
          </a:p>
          <a:p>
            <a:pPr lvl="1"/>
            <a:r>
              <a:rPr lang="en-US" sz="2000" dirty="0"/>
              <a:t>Credit Cards</a:t>
            </a:r>
          </a:p>
          <a:p>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19</a:t>
            </a:fld>
            <a:endParaRPr lang="en-US" dirty="0"/>
          </a:p>
        </p:txBody>
      </p:sp>
    </p:spTree>
    <p:extLst>
      <p:ext uri="{BB962C8B-B14F-4D97-AF65-F5344CB8AC3E}">
        <p14:creationId xmlns:p14="http://schemas.microsoft.com/office/powerpoint/2010/main" val="142396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What is an amusement ride?</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fontScale="92500"/>
          </a:bodyPr>
          <a:lstStyle/>
          <a:p>
            <a:r>
              <a:rPr lang="en-US" sz="1600" dirty="0"/>
              <a:t>Amusement rides are defined in SPS 334 Amusement Rides</a:t>
            </a:r>
          </a:p>
          <a:p>
            <a:r>
              <a:rPr lang="en-US" sz="1600" dirty="0"/>
              <a:t>“Amusement ride” means a device or animal that carries, transports or supports passengers in unusual, entertaining or thrilling modes of motion and any vehicle providing entertainment or transportation in conjunction with an amusement ride, including rider−powered and power−driven thrill rides, mild rides and ride− throughs, walk−throughs, air pillows, giant slides, and animal rides. Vehicles include parking lot trams, old fire engines, stage coaches and trains. “Amusement ride” does not include any of the following: </a:t>
            </a:r>
          </a:p>
          <a:p>
            <a:pPr lvl="1"/>
            <a:r>
              <a:rPr lang="en-US" sz="1400" dirty="0"/>
              <a:t>Aircraft under the jurisdiction of the federal aviation administration.	</a:t>
            </a:r>
          </a:p>
          <a:p>
            <a:pPr lvl="1"/>
            <a:r>
              <a:rPr lang="en-US" sz="1400" dirty="0"/>
              <a:t>Railroad trains under the jurisdiction of the federal railroad administration.</a:t>
            </a:r>
          </a:p>
          <a:p>
            <a:pPr lvl="1"/>
            <a:r>
              <a:rPr lang="en-US" sz="1400" dirty="0"/>
              <a:t>Boats used on navigable waters.</a:t>
            </a:r>
          </a:p>
          <a:p>
            <a:pPr lvl="1"/>
            <a:r>
              <a:rPr lang="en-US" sz="1400" dirty="0"/>
              <a:t>Animal rides where the animal is under the control of the passenger.</a:t>
            </a:r>
          </a:p>
          <a:p>
            <a:pPr lvl="1"/>
            <a:r>
              <a:rPr lang="en-US" sz="1400" dirty="0"/>
              <a:t>Hang gliders and parachutes</a:t>
            </a:r>
          </a:p>
          <a:p>
            <a:pPr lvl="1"/>
            <a:r>
              <a:rPr lang="en-US" sz="1400" dirty="0"/>
              <a:t>Climbing walls that do not involve a mechanical take−up or release system.</a:t>
            </a:r>
          </a:p>
          <a:p>
            <a:pPr lvl="1"/>
            <a:endParaRPr lang="en-US" sz="1400" dirty="0"/>
          </a:p>
          <a:p>
            <a:pPr marL="457200" lvl="1" indent="0">
              <a:buNone/>
            </a:pP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2</a:t>
            </a:fld>
            <a:endParaRPr lang="en-US" dirty="0"/>
          </a:p>
        </p:txBody>
      </p:sp>
    </p:spTree>
    <p:extLst>
      <p:ext uri="{BB962C8B-B14F-4D97-AF65-F5344CB8AC3E}">
        <p14:creationId xmlns:p14="http://schemas.microsoft.com/office/powerpoint/2010/main" val="196310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What might your campground use </a:t>
            </a:r>
            <a:r>
              <a:rPr lang="en-US" dirty="0" err="1">
                <a:solidFill>
                  <a:schemeClr val="tx1"/>
                </a:solidFill>
              </a:rPr>
              <a:t>eSLA</a:t>
            </a:r>
            <a:r>
              <a:rPr lang="en-US" dirty="0">
                <a:solidFill>
                  <a:schemeClr val="tx1"/>
                </a:solidFill>
              </a:rPr>
              <a:t> for?</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lnSpcReduction="10000"/>
          </a:bodyPr>
          <a:lstStyle/>
          <a:p>
            <a:r>
              <a:rPr lang="en-US" sz="2000" dirty="0"/>
              <a:t>Registering and renewing Amusement Rides</a:t>
            </a:r>
          </a:p>
          <a:p>
            <a:r>
              <a:rPr lang="en-US" sz="2000" dirty="0"/>
              <a:t>Paying for boiler, pressure vessel, and refrigeration renewals</a:t>
            </a:r>
          </a:p>
          <a:p>
            <a:r>
              <a:rPr lang="en-US" sz="2000" dirty="0"/>
              <a:t>Obtaining boiler pressure vessel and refrigeration PTO</a:t>
            </a:r>
          </a:p>
          <a:p>
            <a:r>
              <a:rPr lang="en-US" sz="2000" dirty="0"/>
              <a:t>Paying for elevator renewals</a:t>
            </a:r>
          </a:p>
          <a:p>
            <a:r>
              <a:rPr lang="en-US" sz="2000" dirty="0"/>
              <a:t>Obtaining elevator PTOs</a:t>
            </a:r>
          </a:p>
          <a:p>
            <a:pPr algn="l"/>
            <a:r>
              <a:rPr lang="en-US" sz="2000" b="0" i="0" dirty="0">
                <a:solidFill>
                  <a:srgbClr val="000000"/>
                </a:solidFill>
                <a:effectLst/>
                <a:latin typeface="Helvetica" panose="020B0604020202020204" pitchFamily="34" charset="0"/>
              </a:rPr>
              <a:t>Submitting Private Onsite Wastewater Treatment Systems (POWTS) plan review</a:t>
            </a:r>
          </a:p>
          <a:p>
            <a:pPr algn="l"/>
            <a:r>
              <a:rPr lang="en-US" sz="2000" b="0" i="0" dirty="0">
                <a:solidFill>
                  <a:srgbClr val="000000"/>
                </a:solidFill>
                <a:effectLst/>
                <a:latin typeface="Helvetica" panose="020B0604020202020204" pitchFamily="34" charset="0"/>
              </a:rPr>
              <a:t>Submitting public swimming pool plan review</a:t>
            </a:r>
          </a:p>
          <a:p>
            <a:r>
              <a:rPr lang="en-US" sz="2000" dirty="0"/>
              <a:t>Submitting a new commercial building plan review</a:t>
            </a:r>
          </a:p>
          <a:p>
            <a:r>
              <a:rPr lang="en-US" sz="2000" dirty="0"/>
              <a:t>Credentialing and Licensing</a:t>
            </a:r>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20</a:t>
            </a:fld>
            <a:endParaRPr lang="en-US" dirty="0"/>
          </a:p>
        </p:txBody>
      </p:sp>
    </p:spTree>
    <p:extLst>
      <p:ext uri="{BB962C8B-B14F-4D97-AF65-F5344CB8AC3E}">
        <p14:creationId xmlns:p14="http://schemas.microsoft.com/office/powerpoint/2010/main" val="413891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err="1">
                <a:solidFill>
                  <a:schemeClr val="tx1"/>
                </a:solidFill>
              </a:rPr>
              <a:t>eSLA</a:t>
            </a:r>
            <a:r>
              <a:rPr lang="en-US" dirty="0">
                <a:solidFill>
                  <a:schemeClr val="tx1"/>
                </a:solidFill>
              </a:rPr>
              <a:t> Glossary</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a:xfrm>
            <a:off x="677334" y="1543051"/>
            <a:ext cx="8596668" cy="4498312"/>
          </a:xfrm>
        </p:spPr>
        <p:txBody>
          <a:bodyPr>
            <a:normAutofit/>
          </a:bodyPr>
          <a:lstStyle/>
          <a:p>
            <a:r>
              <a:rPr lang="en-US" sz="2000" u="sng" dirty="0"/>
              <a:t>User Profile </a:t>
            </a:r>
            <a:r>
              <a:rPr lang="en-US" sz="2000" dirty="0"/>
              <a:t>– An individuals login used to access a business account in </a:t>
            </a:r>
            <a:r>
              <a:rPr lang="en-US" sz="2000" dirty="0" err="1"/>
              <a:t>eSLA</a:t>
            </a:r>
            <a:endParaRPr lang="en-US" sz="2000" dirty="0"/>
          </a:p>
          <a:p>
            <a:r>
              <a:rPr lang="en-US" sz="2000" u="sng" dirty="0"/>
              <a:t>Business Account </a:t>
            </a:r>
            <a:r>
              <a:rPr lang="en-US" sz="2000" dirty="0"/>
              <a:t>– Where your permits, plan reviews, and inspections are kept</a:t>
            </a:r>
          </a:p>
          <a:p>
            <a:pPr lvl="1"/>
            <a:r>
              <a:rPr lang="en-US" sz="2000" dirty="0"/>
              <a:t>A User Profile is linked to a business account</a:t>
            </a:r>
          </a:p>
          <a:p>
            <a:r>
              <a:rPr lang="en-US" sz="2000" u="sng" dirty="0"/>
              <a:t>Permit To Operate </a:t>
            </a:r>
            <a:r>
              <a:rPr lang="en-US" sz="2000" dirty="0"/>
              <a:t>– Printable permits issued after inspection and payment for Boilers, UPVs, Refrigeration and elevators.</a:t>
            </a:r>
          </a:p>
          <a:p>
            <a:r>
              <a:rPr lang="en-US" sz="2000" u="sng" dirty="0"/>
              <a:t>Permits</a:t>
            </a:r>
            <a:r>
              <a:rPr lang="en-US" sz="2000" dirty="0"/>
              <a:t> – Any device that is regulated through DSPS (Boilers, elevators, </a:t>
            </a:r>
            <a:r>
              <a:rPr lang="en-US" sz="2000" dirty="0" err="1"/>
              <a:t>etc</a:t>
            </a:r>
            <a:r>
              <a:rPr lang="en-US" sz="2000" dirty="0"/>
              <a:t>)</a:t>
            </a:r>
          </a:p>
          <a:p>
            <a:r>
              <a:rPr lang="en-US" sz="2000" u="sng" dirty="0"/>
              <a:t>Permit Applications </a:t>
            </a:r>
            <a:r>
              <a:rPr lang="en-US" sz="2000" dirty="0"/>
              <a:t>– Any electronic application or report sent to DSPS. (IIR)</a:t>
            </a:r>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21</a:t>
            </a:fld>
            <a:endParaRPr lang="en-US" dirty="0"/>
          </a:p>
        </p:txBody>
      </p:sp>
    </p:spTree>
    <p:extLst>
      <p:ext uri="{BB962C8B-B14F-4D97-AF65-F5344CB8AC3E}">
        <p14:creationId xmlns:p14="http://schemas.microsoft.com/office/powerpoint/2010/main" val="3678386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a:xfrm>
            <a:off x="677334" y="224589"/>
            <a:ext cx="8596668" cy="1320800"/>
          </a:xfrm>
        </p:spPr>
        <p:txBody>
          <a:bodyPr/>
          <a:lstStyle/>
          <a:p>
            <a:r>
              <a:rPr lang="en-US" dirty="0" err="1">
                <a:solidFill>
                  <a:schemeClr val="tx1"/>
                </a:solidFill>
              </a:rPr>
              <a:t>eSLA</a:t>
            </a:r>
            <a:r>
              <a:rPr lang="en-US" dirty="0">
                <a:solidFill>
                  <a:schemeClr val="tx1"/>
                </a:solidFill>
              </a:rPr>
              <a:t> Dashboard</a:t>
            </a: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22</a:t>
            </a:fld>
            <a:endParaRPr lang="en-US" dirty="0"/>
          </a:p>
        </p:txBody>
      </p:sp>
      <p:pic>
        <p:nvPicPr>
          <p:cNvPr id="9" name="Picture 8" descr="Graphical user interface, text, application, email&#10;&#10;Description automatically generated">
            <a:extLst>
              <a:ext uri="{FF2B5EF4-FFF2-40B4-BE49-F238E27FC236}">
                <a16:creationId xmlns:a16="http://schemas.microsoft.com/office/drawing/2014/main" id="{349A5B22-CE7E-40A6-B281-ABF248C5B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193" y="889267"/>
            <a:ext cx="6927369" cy="5744144"/>
          </a:xfrm>
          <a:prstGeom prst="rect">
            <a:avLst/>
          </a:prstGeom>
        </p:spPr>
      </p:pic>
    </p:spTree>
    <p:extLst>
      <p:ext uri="{BB962C8B-B14F-4D97-AF65-F5344CB8AC3E}">
        <p14:creationId xmlns:p14="http://schemas.microsoft.com/office/powerpoint/2010/main" val="3560704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a:xfrm>
            <a:off x="677334" y="224589"/>
            <a:ext cx="8596668" cy="1320800"/>
          </a:xfrm>
        </p:spPr>
        <p:txBody>
          <a:bodyPr/>
          <a:lstStyle/>
          <a:p>
            <a:r>
              <a:rPr lang="en-US" dirty="0" err="1">
                <a:solidFill>
                  <a:schemeClr val="tx1"/>
                </a:solidFill>
              </a:rPr>
              <a:t>eSLA</a:t>
            </a:r>
            <a:r>
              <a:rPr lang="en-US" dirty="0">
                <a:solidFill>
                  <a:schemeClr val="tx1"/>
                </a:solidFill>
              </a:rPr>
              <a:t> Dashboard – Program area tabs</a:t>
            </a: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23</a:t>
            </a:fld>
            <a:endParaRPr lang="en-US" dirty="0"/>
          </a:p>
        </p:txBody>
      </p:sp>
      <p:pic>
        <p:nvPicPr>
          <p:cNvPr id="9" name="Picture 8">
            <a:extLst>
              <a:ext uri="{FF2B5EF4-FFF2-40B4-BE49-F238E27FC236}">
                <a16:creationId xmlns:a16="http://schemas.microsoft.com/office/drawing/2014/main" id="{349A5B22-CE7E-40A6-B281-ABF248C5B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3193" y="889267"/>
            <a:ext cx="6927369" cy="5744143"/>
          </a:xfrm>
          <a:prstGeom prst="rect">
            <a:avLst/>
          </a:prstGeom>
        </p:spPr>
      </p:pic>
    </p:spTree>
    <p:extLst>
      <p:ext uri="{BB962C8B-B14F-4D97-AF65-F5344CB8AC3E}">
        <p14:creationId xmlns:p14="http://schemas.microsoft.com/office/powerpoint/2010/main" val="3843703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a:xfrm>
            <a:off x="677334" y="224589"/>
            <a:ext cx="8596668" cy="1320800"/>
          </a:xfrm>
        </p:spPr>
        <p:txBody>
          <a:bodyPr/>
          <a:lstStyle/>
          <a:p>
            <a:r>
              <a:rPr lang="en-US" dirty="0" err="1">
                <a:solidFill>
                  <a:schemeClr val="tx1"/>
                </a:solidFill>
              </a:rPr>
              <a:t>eSLA</a:t>
            </a:r>
            <a:r>
              <a:rPr lang="en-US" dirty="0">
                <a:solidFill>
                  <a:schemeClr val="tx1"/>
                </a:solidFill>
              </a:rPr>
              <a:t> Dashboard – Permit To Operate</a:t>
            </a: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24</a:t>
            </a:fld>
            <a:endParaRPr lang="en-US" dirty="0"/>
          </a:p>
        </p:txBody>
      </p:sp>
      <p:pic>
        <p:nvPicPr>
          <p:cNvPr id="9" name="Picture 8">
            <a:extLst>
              <a:ext uri="{FF2B5EF4-FFF2-40B4-BE49-F238E27FC236}">
                <a16:creationId xmlns:a16="http://schemas.microsoft.com/office/drawing/2014/main" id="{349A5B22-CE7E-40A6-B281-ABF248C5B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3193" y="889267"/>
            <a:ext cx="6927369" cy="5744143"/>
          </a:xfrm>
          <a:prstGeom prst="rect">
            <a:avLst/>
          </a:prstGeom>
        </p:spPr>
      </p:pic>
    </p:spTree>
    <p:extLst>
      <p:ext uri="{BB962C8B-B14F-4D97-AF65-F5344CB8AC3E}">
        <p14:creationId xmlns:p14="http://schemas.microsoft.com/office/powerpoint/2010/main" val="3162533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a:xfrm>
            <a:off x="677334" y="224589"/>
            <a:ext cx="8596668" cy="1320800"/>
          </a:xfrm>
        </p:spPr>
        <p:txBody>
          <a:bodyPr/>
          <a:lstStyle/>
          <a:p>
            <a:r>
              <a:rPr lang="en-US" dirty="0" err="1">
                <a:solidFill>
                  <a:schemeClr val="tx1"/>
                </a:solidFill>
              </a:rPr>
              <a:t>eSLA</a:t>
            </a:r>
            <a:r>
              <a:rPr lang="en-US" dirty="0">
                <a:solidFill>
                  <a:schemeClr val="tx1"/>
                </a:solidFill>
              </a:rPr>
              <a:t> Dashboard – View all permits</a:t>
            </a: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25</a:t>
            </a:fld>
            <a:endParaRPr lang="en-US" dirty="0"/>
          </a:p>
        </p:txBody>
      </p:sp>
      <p:pic>
        <p:nvPicPr>
          <p:cNvPr id="9" name="Picture 8">
            <a:extLst>
              <a:ext uri="{FF2B5EF4-FFF2-40B4-BE49-F238E27FC236}">
                <a16:creationId xmlns:a16="http://schemas.microsoft.com/office/drawing/2014/main" id="{349A5B22-CE7E-40A6-B281-ABF248C5B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3193" y="889267"/>
            <a:ext cx="6927369" cy="5744143"/>
          </a:xfrm>
          <a:prstGeom prst="rect">
            <a:avLst/>
          </a:prstGeom>
        </p:spPr>
      </p:pic>
    </p:spTree>
    <p:extLst>
      <p:ext uri="{BB962C8B-B14F-4D97-AF65-F5344CB8AC3E}">
        <p14:creationId xmlns:p14="http://schemas.microsoft.com/office/powerpoint/2010/main" val="203892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a:xfrm>
            <a:off x="677334" y="224589"/>
            <a:ext cx="8596668" cy="1320800"/>
          </a:xfrm>
        </p:spPr>
        <p:txBody>
          <a:bodyPr/>
          <a:lstStyle/>
          <a:p>
            <a:r>
              <a:rPr lang="en-US" dirty="0" err="1">
                <a:solidFill>
                  <a:schemeClr val="tx1"/>
                </a:solidFill>
              </a:rPr>
              <a:t>eSLA</a:t>
            </a:r>
            <a:r>
              <a:rPr lang="en-US" dirty="0">
                <a:solidFill>
                  <a:schemeClr val="tx1"/>
                </a:solidFill>
              </a:rPr>
              <a:t> Dashboard – PTO Options</a:t>
            </a: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26</a:t>
            </a:fld>
            <a:endParaRPr lang="en-US" dirty="0"/>
          </a:p>
        </p:txBody>
      </p:sp>
      <p:pic>
        <p:nvPicPr>
          <p:cNvPr id="9" name="Picture 8">
            <a:extLst>
              <a:ext uri="{FF2B5EF4-FFF2-40B4-BE49-F238E27FC236}">
                <a16:creationId xmlns:a16="http://schemas.microsoft.com/office/drawing/2014/main" id="{349A5B22-CE7E-40A6-B281-ABF248C5B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3193" y="900630"/>
            <a:ext cx="6927369" cy="5721417"/>
          </a:xfrm>
          <a:prstGeom prst="rect">
            <a:avLst/>
          </a:prstGeom>
        </p:spPr>
      </p:pic>
    </p:spTree>
    <p:extLst>
      <p:ext uri="{BB962C8B-B14F-4D97-AF65-F5344CB8AC3E}">
        <p14:creationId xmlns:p14="http://schemas.microsoft.com/office/powerpoint/2010/main" val="3578603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a:xfrm>
            <a:off x="677334" y="224589"/>
            <a:ext cx="8596668" cy="1320800"/>
          </a:xfrm>
        </p:spPr>
        <p:txBody>
          <a:bodyPr/>
          <a:lstStyle/>
          <a:p>
            <a:r>
              <a:rPr lang="en-US" dirty="0" err="1">
                <a:solidFill>
                  <a:schemeClr val="tx1"/>
                </a:solidFill>
              </a:rPr>
              <a:t>eSLA</a:t>
            </a:r>
            <a:r>
              <a:rPr lang="en-US" dirty="0">
                <a:solidFill>
                  <a:schemeClr val="tx1"/>
                </a:solidFill>
              </a:rPr>
              <a:t> Dashboard – Payment Cart</a:t>
            </a: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27</a:t>
            </a:fld>
            <a:endParaRPr lang="en-US" dirty="0"/>
          </a:p>
        </p:txBody>
      </p:sp>
      <p:pic>
        <p:nvPicPr>
          <p:cNvPr id="9" name="Picture 8">
            <a:extLst>
              <a:ext uri="{FF2B5EF4-FFF2-40B4-BE49-F238E27FC236}">
                <a16:creationId xmlns:a16="http://schemas.microsoft.com/office/drawing/2014/main" id="{349A5B22-CE7E-40A6-B281-ABF248C5BF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33193" y="889267"/>
            <a:ext cx="6927369" cy="5744143"/>
          </a:xfrm>
          <a:prstGeom prst="rect">
            <a:avLst/>
          </a:prstGeom>
        </p:spPr>
      </p:pic>
    </p:spTree>
    <p:extLst>
      <p:ext uri="{BB962C8B-B14F-4D97-AF65-F5344CB8AC3E}">
        <p14:creationId xmlns:p14="http://schemas.microsoft.com/office/powerpoint/2010/main" val="2959453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a:xfrm>
            <a:off x="677334" y="224589"/>
            <a:ext cx="8596668" cy="1320800"/>
          </a:xfrm>
        </p:spPr>
        <p:txBody>
          <a:bodyPr/>
          <a:lstStyle/>
          <a:p>
            <a:r>
              <a:rPr lang="en-US">
                <a:solidFill>
                  <a:schemeClr val="tx1"/>
                </a:solidFill>
              </a:rPr>
              <a:t>eSLA Dashboard – Cart Page</a:t>
            </a: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28</a:t>
            </a:fld>
            <a:endParaRPr lang="en-US" dirty="0"/>
          </a:p>
        </p:txBody>
      </p:sp>
      <p:pic>
        <p:nvPicPr>
          <p:cNvPr id="6" name="Picture 5">
            <a:extLst>
              <a:ext uri="{FF2B5EF4-FFF2-40B4-BE49-F238E27FC236}">
                <a16:creationId xmlns:a16="http://schemas.microsoft.com/office/drawing/2014/main" id="{81616FDC-1906-DCFB-45D4-80E3EB9961F2}"/>
              </a:ext>
            </a:extLst>
          </p:cNvPr>
          <p:cNvPicPr>
            <a:picLocks noChangeAspect="1"/>
          </p:cNvPicPr>
          <p:nvPr/>
        </p:nvPicPr>
        <p:blipFill>
          <a:blip r:embed="rId2"/>
          <a:stretch>
            <a:fillRect/>
          </a:stretch>
        </p:blipFill>
        <p:spPr>
          <a:xfrm>
            <a:off x="403462" y="1092030"/>
            <a:ext cx="9144412" cy="4673940"/>
          </a:xfrm>
          <a:prstGeom prst="rect">
            <a:avLst/>
          </a:prstGeom>
        </p:spPr>
      </p:pic>
    </p:spTree>
    <p:extLst>
      <p:ext uri="{BB962C8B-B14F-4D97-AF65-F5344CB8AC3E}">
        <p14:creationId xmlns:p14="http://schemas.microsoft.com/office/powerpoint/2010/main" val="1994824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a:xfrm>
            <a:off x="677334" y="224589"/>
            <a:ext cx="8596668" cy="1320800"/>
          </a:xfrm>
        </p:spPr>
        <p:txBody>
          <a:bodyPr/>
          <a:lstStyle/>
          <a:p>
            <a:r>
              <a:rPr lang="en-US" dirty="0" err="1">
                <a:solidFill>
                  <a:schemeClr val="tx1"/>
                </a:solidFill>
              </a:rPr>
              <a:t>eSLA</a:t>
            </a:r>
            <a:r>
              <a:rPr lang="en-US" dirty="0">
                <a:solidFill>
                  <a:schemeClr val="tx1"/>
                </a:solidFill>
              </a:rPr>
              <a:t> Dashboard – Application Page</a:t>
            </a: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29</a:t>
            </a:fld>
            <a:endParaRPr 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9A8C6E9C-17F5-4779-B308-6597D796B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2667" y="846430"/>
            <a:ext cx="7300827" cy="5484665"/>
          </a:xfrm>
          <a:prstGeom prst="rect">
            <a:avLst/>
          </a:prstGeom>
        </p:spPr>
      </p:pic>
      <p:pic>
        <p:nvPicPr>
          <p:cNvPr id="6" name="Picture 5">
            <a:extLst>
              <a:ext uri="{FF2B5EF4-FFF2-40B4-BE49-F238E27FC236}">
                <a16:creationId xmlns:a16="http://schemas.microsoft.com/office/drawing/2014/main" id="{210EE3F3-A898-9A21-C14E-480BEED7EA5E}"/>
              </a:ext>
            </a:extLst>
          </p:cNvPr>
          <p:cNvPicPr>
            <a:picLocks noChangeAspect="1"/>
          </p:cNvPicPr>
          <p:nvPr/>
        </p:nvPicPr>
        <p:blipFill>
          <a:blip r:embed="rId3"/>
          <a:stretch>
            <a:fillRect/>
          </a:stretch>
        </p:blipFill>
        <p:spPr>
          <a:xfrm>
            <a:off x="1512667" y="1380014"/>
            <a:ext cx="6929690" cy="4897369"/>
          </a:xfrm>
          <a:prstGeom prst="rect">
            <a:avLst/>
          </a:prstGeom>
        </p:spPr>
      </p:pic>
    </p:spTree>
    <p:extLst>
      <p:ext uri="{BB962C8B-B14F-4D97-AF65-F5344CB8AC3E}">
        <p14:creationId xmlns:p14="http://schemas.microsoft.com/office/powerpoint/2010/main" val="12977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How are amusement rides classified?</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a:bodyPr>
          <a:lstStyle/>
          <a:p>
            <a:r>
              <a:rPr lang="en-US" sz="2000" b="1" dirty="0"/>
              <a:t>Class 1</a:t>
            </a:r>
          </a:p>
          <a:p>
            <a:pPr lvl="1"/>
            <a:r>
              <a:rPr lang="en-US" sz="1800" dirty="0"/>
              <a:t>Class 1 shall consist of amusement rides that are properly designed, constructed and maintained to move passengers in a mild manner.</a:t>
            </a:r>
            <a:endParaRPr lang="en-US" sz="1800" b="1" dirty="0"/>
          </a:p>
          <a:p>
            <a:r>
              <a:rPr lang="en-US" sz="2000" b="1" dirty="0"/>
              <a:t>Class 2</a:t>
            </a:r>
          </a:p>
          <a:p>
            <a:pPr lvl="1"/>
            <a:r>
              <a:rPr lang="en-US" sz="2000" dirty="0"/>
              <a:t>Class 2 shall consist of amusement rides that are properly designed, constructed and maintained to move passengers in a thrilling manner.</a:t>
            </a:r>
            <a:endParaRPr lang="en-US" sz="1800" b="1" dirty="0"/>
          </a:p>
          <a:p>
            <a:r>
              <a:rPr lang="en-US" sz="2000" b="1" dirty="0"/>
              <a:t>Class 3 </a:t>
            </a:r>
          </a:p>
          <a:p>
            <a:pPr lvl="1"/>
            <a:r>
              <a:rPr lang="en-US" sz="2000" dirty="0"/>
              <a:t>Class 3 shall consist of those amusement rides which do not meet the requirements for the classes 1 or 2 of amusement rides</a:t>
            </a:r>
            <a:endParaRPr lang="en-US" dirty="0"/>
          </a:p>
          <a:p>
            <a:pPr lvl="1"/>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3</a:t>
            </a:fld>
            <a:endParaRPr lang="en-US" dirty="0"/>
          </a:p>
        </p:txBody>
      </p:sp>
    </p:spTree>
    <p:extLst>
      <p:ext uri="{BB962C8B-B14F-4D97-AF65-F5344CB8AC3E}">
        <p14:creationId xmlns:p14="http://schemas.microsoft.com/office/powerpoint/2010/main" val="380664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a:xfrm>
            <a:off x="677334" y="224589"/>
            <a:ext cx="8596668" cy="1320800"/>
          </a:xfrm>
        </p:spPr>
        <p:txBody>
          <a:bodyPr/>
          <a:lstStyle/>
          <a:p>
            <a:r>
              <a:rPr lang="en-US" dirty="0" err="1">
                <a:solidFill>
                  <a:schemeClr val="tx1"/>
                </a:solidFill>
              </a:rPr>
              <a:t>eSLA</a:t>
            </a:r>
            <a:r>
              <a:rPr lang="en-US" dirty="0">
                <a:solidFill>
                  <a:schemeClr val="tx1"/>
                </a:solidFill>
              </a:rPr>
              <a:t> Website – esla.wi.gov</a:t>
            </a: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30</a:t>
            </a:fld>
            <a:endParaRPr lang="en-US" dirty="0"/>
          </a:p>
        </p:txBody>
      </p:sp>
      <p:pic>
        <p:nvPicPr>
          <p:cNvPr id="9" name="Picture 8" descr="Graphical user interface, text, application, email&#10;&#10;Description automatically generated">
            <a:extLst>
              <a:ext uri="{FF2B5EF4-FFF2-40B4-BE49-F238E27FC236}">
                <a16:creationId xmlns:a16="http://schemas.microsoft.com/office/drawing/2014/main" id="{DC688E9D-BD75-4612-9DB5-4C6B6523F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477" y="854626"/>
            <a:ext cx="6018904" cy="5877499"/>
          </a:xfrm>
          <a:prstGeom prst="rect">
            <a:avLst/>
          </a:prstGeom>
        </p:spPr>
      </p:pic>
    </p:spTree>
    <p:extLst>
      <p:ext uri="{BB962C8B-B14F-4D97-AF65-F5344CB8AC3E}">
        <p14:creationId xmlns:p14="http://schemas.microsoft.com/office/powerpoint/2010/main" val="3218794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 name="Straight Connector 29">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Isosceles Triangle 33">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Isosceles Triangle 37">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Isosceles Triangle 38">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dirty="0" err="1">
                <a:solidFill>
                  <a:schemeClr val="tx1"/>
                </a:solidFill>
              </a:rPr>
              <a:t>eSLA</a:t>
            </a:r>
            <a:r>
              <a:rPr lang="en-US" sz="3600" dirty="0">
                <a:solidFill>
                  <a:schemeClr val="tx1"/>
                </a:solidFill>
              </a:rPr>
              <a:t> Account – New DSPS Customer Account</a:t>
            </a:r>
          </a:p>
        </p:txBody>
      </p:sp>
      <p:sp>
        <p:nvSpPr>
          <p:cNvPr id="11" name="Text Placeholder 10">
            <a:extLst>
              <a:ext uri="{FF2B5EF4-FFF2-40B4-BE49-F238E27FC236}">
                <a16:creationId xmlns:a16="http://schemas.microsoft.com/office/drawing/2014/main" id="{C531D183-1850-46FB-B1B0-56D97D691E70}"/>
              </a:ext>
            </a:extLst>
          </p:cNvPr>
          <p:cNvSpPr>
            <a:spLocks noGrp="1"/>
          </p:cNvSpPr>
          <p:nvPr>
            <p:ph type="body" sz="half" idx="2"/>
          </p:nvPr>
        </p:nvSpPr>
        <p:spPr>
          <a:xfrm>
            <a:off x="677334" y="2160589"/>
            <a:ext cx="3957349" cy="3749323"/>
          </a:xfrm>
        </p:spPr>
        <p:txBody>
          <a:bodyPr vert="horz" lIns="91440" tIns="45720" rIns="91440" bIns="45720" rtlCol="0">
            <a:normAutofit/>
          </a:bodyPr>
          <a:lstStyle/>
          <a:p>
            <a:pPr>
              <a:buFont typeface="Wingdings 3" charset="2"/>
              <a:buChar char=""/>
            </a:pPr>
            <a:r>
              <a:rPr lang="en-US" dirty="0"/>
              <a:t>Used to create accounts for new DSPS customers.</a:t>
            </a:r>
          </a:p>
          <a:p>
            <a:pPr>
              <a:buFont typeface="Wingdings 3" charset="2"/>
              <a:buChar char=""/>
            </a:pPr>
            <a:r>
              <a:rPr lang="en-US" dirty="0"/>
              <a:t>May use “No- I do not have an active credential” for SSN question if you do not have an active credential.  This will only require the last 4 as a unique marker with your name to ensure duplicate accounts are not created in the system.</a:t>
            </a:r>
          </a:p>
          <a:p>
            <a:pPr>
              <a:buFont typeface="Wingdings 3" charset="2"/>
              <a:buChar char=""/>
            </a:pPr>
            <a:r>
              <a:rPr lang="en-US" dirty="0"/>
              <a:t>Most users fall under this registration type.</a:t>
            </a:r>
          </a:p>
        </p:txBody>
      </p:sp>
      <p:pic>
        <p:nvPicPr>
          <p:cNvPr id="24" name="Content Placeholder 23">
            <a:extLst>
              <a:ext uri="{FF2B5EF4-FFF2-40B4-BE49-F238E27FC236}">
                <a16:creationId xmlns:a16="http://schemas.microsoft.com/office/drawing/2014/main" id="{B75CA63A-4688-46D4-8491-5C3FFCA8586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314138" y="2160589"/>
            <a:ext cx="3543315" cy="3195791"/>
          </a:xfrm>
          <a:prstGeom prst="rect">
            <a:avLst/>
          </a:prstGeom>
        </p:spPr>
      </p:pic>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a:xfrm>
            <a:off x="677334" y="6041362"/>
            <a:ext cx="5526729"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28C31B0F-7323-4C4D-88A6-150308DD8CB0}" type="slidenum">
              <a:rPr lang="en-US" smtClean="0"/>
              <a:pPr>
                <a:spcAft>
                  <a:spcPts val="600"/>
                </a:spcAft>
              </a:pPr>
              <a:t>31</a:t>
            </a:fld>
            <a:endParaRPr lang="en-US"/>
          </a:p>
        </p:txBody>
      </p:sp>
    </p:spTree>
    <p:extLst>
      <p:ext uri="{BB962C8B-B14F-4D97-AF65-F5344CB8AC3E}">
        <p14:creationId xmlns:p14="http://schemas.microsoft.com/office/powerpoint/2010/main" val="2183763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Common </a:t>
            </a:r>
            <a:r>
              <a:rPr lang="en-US" dirty="0" err="1">
                <a:solidFill>
                  <a:schemeClr val="tx1"/>
                </a:solidFill>
              </a:rPr>
              <a:t>eSLA</a:t>
            </a:r>
            <a:r>
              <a:rPr lang="en-US" dirty="0">
                <a:solidFill>
                  <a:schemeClr val="tx1"/>
                </a:solidFill>
              </a:rPr>
              <a:t> Questions and Tips</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a:xfrm>
            <a:off x="677334" y="1408650"/>
            <a:ext cx="9296660" cy="5154462"/>
          </a:xfrm>
        </p:spPr>
        <p:txBody>
          <a:bodyPr>
            <a:normAutofit fontScale="47500" lnSpcReduction="20000"/>
          </a:bodyPr>
          <a:lstStyle/>
          <a:p>
            <a:r>
              <a:rPr lang="en-US" sz="3300" dirty="0"/>
              <a:t>Can I use the same account profile for multiple business accounts?</a:t>
            </a:r>
          </a:p>
          <a:p>
            <a:pPr lvl="1"/>
            <a:r>
              <a:rPr lang="en-US" sz="3300" dirty="0"/>
              <a:t>Yes, each time a new plan review or permit is submitted, you will be prompted to select the account in which you wish to use.</a:t>
            </a:r>
          </a:p>
          <a:p>
            <a:pPr marL="457200" lvl="1" indent="0">
              <a:buNone/>
            </a:pPr>
            <a:endParaRPr lang="en-US" sz="3300" dirty="0"/>
          </a:p>
          <a:p>
            <a:r>
              <a:rPr lang="en-US" sz="3300" dirty="0"/>
              <a:t>Can multiple people manage the same PTO?</a:t>
            </a:r>
          </a:p>
          <a:p>
            <a:pPr lvl="1"/>
            <a:r>
              <a:rPr lang="en-US" sz="3300" dirty="0"/>
              <a:t>At this time only one person can be assigned each PTO.</a:t>
            </a:r>
          </a:p>
          <a:p>
            <a:pPr marL="457200" lvl="1" indent="0">
              <a:buNone/>
            </a:pPr>
            <a:endParaRPr lang="en-US" sz="3300" dirty="0"/>
          </a:p>
          <a:p>
            <a:r>
              <a:rPr lang="en-US" sz="3300" dirty="0"/>
              <a:t>Why can I not see past plan reviews or permits?</a:t>
            </a:r>
          </a:p>
          <a:p>
            <a:pPr lvl="1"/>
            <a:r>
              <a:rPr lang="en-US" sz="3300" dirty="0"/>
              <a:t>The person who created the report has access to it via their dashboard.  If it needs to be moved to your account, please contact your DSPS Safety Inspector to assist you in moving them.</a:t>
            </a:r>
          </a:p>
          <a:p>
            <a:pPr marL="457200" lvl="1" indent="0">
              <a:buNone/>
            </a:pPr>
            <a:endParaRPr lang="en-US" sz="3300" dirty="0"/>
          </a:p>
          <a:p>
            <a:r>
              <a:rPr lang="en-US" sz="3300" dirty="0"/>
              <a:t>I am getting an error or a “Visual Force Page Error”.</a:t>
            </a:r>
          </a:p>
          <a:p>
            <a:pPr lvl="1"/>
            <a:r>
              <a:rPr lang="en-US" sz="3300" dirty="0"/>
              <a:t>This can be a common issue with new accounts, usually it is just an account setting.  Your DSPS Safety inspector will be able to assist you. </a:t>
            </a:r>
          </a:p>
          <a:p>
            <a:r>
              <a:rPr lang="en-US" sz="3300" dirty="0"/>
              <a:t>If you create a new DSPS account, please reach out to your DSPS Safety Inspector to be linked to your business account.  In most situations, there is an account already created from prior plan revies or permits.</a:t>
            </a:r>
          </a:p>
          <a:p>
            <a:endParaRPr lang="en-US" dirty="0"/>
          </a:p>
          <a:p>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dirty="0"/>
              <a:t>DSPS </a:t>
            </a:r>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32</a:t>
            </a:fld>
            <a:endParaRPr lang="en-US" dirty="0"/>
          </a:p>
        </p:txBody>
      </p:sp>
    </p:spTree>
    <p:extLst>
      <p:ext uri="{BB962C8B-B14F-4D97-AF65-F5344CB8AC3E}">
        <p14:creationId xmlns:p14="http://schemas.microsoft.com/office/powerpoint/2010/main" val="2667913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1524001" y="-5847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378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239" t="5619" r="4741"/>
          <a:stretch/>
        </p:blipFill>
        <p:spPr bwMode="auto">
          <a:xfrm>
            <a:off x="5620091" y="451513"/>
            <a:ext cx="6267110" cy="5845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2"/>
          <p:cNvSpPr txBox="1">
            <a:spLocks noChangeArrowheads="1"/>
          </p:cNvSpPr>
          <p:nvPr/>
        </p:nvSpPr>
        <p:spPr bwMode="auto">
          <a:xfrm>
            <a:off x="1524001" y="341548"/>
            <a:ext cx="4343400" cy="5053483"/>
          </a:xfrm>
          <a:prstGeom prst="rect">
            <a:avLst/>
          </a:prstGeom>
          <a:noFill/>
          <a:ln w="9525">
            <a:noFill/>
            <a:miter lim="800000"/>
            <a:headEnd/>
            <a:tailEnd/>
          </a:ln>
        </p:spPr>
        <p:txBody>
          <a:bodyPr rot="0" vert="horz" wrap="square" lIns="91440" tIns="45720" rIns="91440" bIns="45720" anchor="t" anchorCtr="0">
            <a:noAutofit/>
          </a:bodyPr>
          <a:lstStyle/>
          <a:p>
            <a:pPr defTabSz="274320"/>
            <a:r>
              <a:rPr lang="en-US" sz="1500" b="1" dirty="0">
                <a:ea typeface="Times New Roman"/>
              </a:rPr>
              <a:t>1</a:t>
            </a:r>
            <a:r>
              <a:rPr lang="en-US" sz="1500" b="1" dirty="0"/>
              <a:t>-</a:t>
            </a:r>
            <a:r>
              <a:rPr lang="en-US" sz="1500" b="1" dirty="0">
                <a:ea typeface="Times New Roman"/>
              </a:rPr>
              <a:t>	</a:t>
            </a:r>
            <a:r>
              <a:rPr lang="en-US" sz="1500" b="1" dirty="0"/>
              <a:t>Jane Dienger</a:t>
            </a:r>
          </a:p>
          <a:p>
            <a:pPr defTabSz="274320"/>
            <a:r>
              <a:rPr lang="en-US" sz="1500" b="1" dirty="0"/>
              <a:t>	715-538-3308</a:t>
            </a:r>
          </a:p>
          <a:p>
            <a:pPr defTabSz="274320"/>
            <a:r>
              <a:rPr lang="en-US" sz="1500" b="1" dirty="0"/>
              <a:t>	</a:t>
            </a:r>
            <a:r>
              <a:rPr lang="en-US" sz="1500" b="1" dirty="0">
                <a:hlinkClick r:id="rId3"/>
              </a:rPr>
              <a:t>Jane.Dienger@Wisconsin.gov</a:t>
            </a:r>
            <a:r>
              <a:rPr lang="en-US" sz="1500" b="1" dirty="0"/>
              <a:t>  </a:t>
            </a:r>
          </a:p>
          <a:p>
            <a:pPr defTabSz="274320"/>
            <a:endParaRPr lang="en-US" sz="1500" dirty="0"/>
          </a:p>
          <a:p>
            <a:pPr defTabSz="274320"/>
            <a:r>
              <a:rPr lang="en-US" sz="1500" b="1" dirty="0"/>
              <a:t>2- Rhonda Kocijan-Klecz</a:t>
            </a:r>
          </a:p>
          <a:p>
            <a:pPr marL="0" marR="0">
              <a:lnSpc>
                <a:spcPct val="107000"/>
              </a:lnSpc>
              <a:spcBef>
                <a:spcPts val="0"/>
              </a:spcBef>
              <a:spcAft>
                <a:spcPts val="0"/>
              </a:spcAft>
            </a:pPr>
            <a:r>
              <a:rPr lang="en-US" sz="1500" b="1" dirty="0"/>
              <a:t>     608-982-6496</a:t>
            </a:r>
          </a:p>
          <a:p>
            <a:pPr marL="0" marR="0">
              <a:lnSpc>
                <a:spcPct val="107000"/>
              </a:lnSpc>
              <a:spcBef>
                <a:spcPts val="0"/>
              </a:spcBef>
              <a:spcAft>
                <a:spcPts val="0"/>
              </a:spcAft>
            </a:pPr>
            <a:r>
              <a:rPr lang="en-US" sz="1500" b="1" dirty="0"/>
              <a:t>    </a:t>
            </a:r>
            <a:r>
              <a:rPr lang="en-US" sz="1500" b="1" dirty="0">
                <a:hlinkClick r:id="rId4"/>
              </a:rPr>
              <a:t>rhonda.kocijanklecz1@wisconsin.gov</a:t>
            </a:r>
            <a:endParaRPr lang="en-US" sz="1500" b="1" dirty="0"/>
          </a:p>
          <a:p>
            <a:pPr defTabSz="274320"/>
            <a:br>
              <a:rPr lang="en-US" sz="1500" b="1" dirty="0"/>
            </a:br>
            <a:r>
              <a:rPr lang="en-US" sz="1500" b="1" dirty="0"/>
              <a:t>3-	Tim Condon</a:t>
            </a:r>
            <a:br>
              <a:rPr lang="en-US" sz="1500" b="1" dirty="0"/>
            </a:br>
            <a:r>
              <a:rPr lang="en-US" sz="1500" dirty="0"/>
              <a:t> 	</a:t>
            </a:r>
            <a:r>
              <a:rPr lang="en-US" sz="1500" b="1" dirty="0"/>
              <a:t>414-852-3660 </a:t>
            </a:r>
            <a:endParaRPr lang="en-US" sz="1500" dirty="0"/>
          </a:p>
          <a:p>
            <a:pPr indent="274320" defTabSz="274320"/>
            <a:r>
              <a:rPr lang="en-US" sz="1500" b="1" u="sng" dirty="0">
                <a:solidFill>
                  <a:srgbClr val="0000FF"/>
                </a:solidFill>
                <a:hlinkClick r:id="rId5"/>
              </a:rPr>
              <a:t>Timothy.Condon@Wisconsin.gov</a:t>
            </a:r>
            <a:r>
              <a:rPr lang="en-US" sz="1500" u="sng" dirty="0">
                <a:solidFill>
                  <a:srgbClr val="0000FF"/>
                </a:solidFill>
              </a:rPr>
              <a:t> </a:t>
            </a:r>
            <a:br>
              <a:rPr lang="en-US" sz="1500" b="1" dirty="0"/>
            </a:br>
            <a:r>
              <a:rPr lang="en-US" sz="1500" b="1" dirty="0"/>
              <a:t>       </a:t>
            </a:r>
            <a:r>
              <a:rPr lang="en-US" sz="1500" dirty="0"/>
              <a:t>       </a:t>
            </a:r>
            <a:br>
              <a:rPr lang="en-US" sz="1500" dirty="0"/>
            </a:br>
            <a:r>
              <a:rPr lang="en-US" sz="1500" b="1" dirty="0"/>
              <a:t>4-	Andrew Amacher</a:t>
            </a:r>
          </a:p>
          <a:p>
            <a:pPr indent="274320" defTabSz="274320"/>
            <a:r>
              <a:rPr lang="en-US" sz="1500" b="1" dirty="0"/>
              <a:t>608-438-8061</a:t>
            </a:r>
          </a:p>
          <a:p>
            <a:pPr indent="274320" defTabSz="274320"/>
            <a:r>
              <a:rPr lang="en-US" sz="1500" b="1" dirty="0">
                <a:hlinkClick r:id="rId6"/>
              </a:rPr>
              <a:t>Andrew.Amacher@Wisconsin.gov</a:t>
            </a:r>
            <a:endParaRPr lang="en-US" sz="1500" b="1" dirty="0"/>
          </a:p>
          <a:p>
            <a:pPr indent="274320" defTabSz="274320"/>
            <a:br>
              <a:rPr lang="en-US" sz="1500" dirty="0"/>
            </a:br>
            <a:r>
              <a:rPr lang="en-US" sz="1500" b="1" dirty="0"/>
              <a:t>5-	Richard Lampi</a:t>
            </a:r>
          </a:p>
          <a:p>
            <a:pPr indent="274320" defTabSz="274320"/>
            <a:r>
              <a:rPr lang="en-US" sz="1500" b="1" dirty="0"/>
              <a:t>608-720-0007</a:t>
            </a:r>
          </a:p>
          <a:p>
            <a:pPr indent="274320" defTabSz="274320"/>
            <a:r>
              <a:rPr lang="en-US" sz="1500" b="1" dirty="0">
                <a:hlinkClick r:id="rId7"/>
              </a:rPr>
              <a:t>richard.lampi@wisconsin.gov</a:t>
            </a:r>
            <a:endParaRPr lang="en-US" sz="1500" b="1" dirty="0"/>
          </a:p>
          <a:p>
            <a:pPr indent="274320" defTabSz="274320"/>
            <a:r>
              <a:rPr lang="en-US" sz="1500" dirty="0"/>
              <a:t> </a:t>
            </a:r>
            <a:br>
              <a:rPr lang="en-US" sz="1500" dirty="0"/>
            </a:br>
            <a:r>
              <a:rPr lang="en-US" sz="1500" b="1" dirty="0"/>
              <a:t>6-	Jim Creegan</a:t>
            </a:r>
          </a:p>
          <a:p>
            <a:pPr indent="274320" defTabSz="274320"/>
            <a:r>
              <a:rPr lang="en-US" sz="1500" b="1" dirty="0"/>
              <a:t>608-219-7185</a:t>
            </a:r>
          </a:p>
          <a:p>
            <a:pPr indent="274320" defTabSz="274320"/>
            <a:r>
              <a:rPr lang="en-US" sz="1500" b="1" dirty="0">
                <a:hlinkClick r:id="rId8"/>
              </a:rPr>
              <a:t>James.Creegan@Wisconsin.gov</a:t>
            </a:r>
            <a:r>
              <a:rPr lang="en-US" sz="1500" b="1" dirty="0"/>
              <a:t> </a:t>
            </a:r>
            <a:endParaRPr lang="en-US" sz="1500" dirty="0"/>
          </a:p>
        </p:txBody>
      </p:sp>
      <p:sp>
        <p:nvSpPr>
          <p:cNvPr id="3" name="Slide Number Placeholder 2">
            <a:extLst>
              <a:ext uri="{FF2B5EF4-FFF2-40B4-BE49-F238E27FC236}">
                <a16:creationId xmlns:a16="http://schemas.microsoft.com/office/drawing/2014/main" id="{480AD783-E032-49A0-B816-00C616D73BC7}"/>
              </a:ext>
            </a:extLst>
          </p:cNvPr>
          <p:cNvSpPr>
            <a:spLocks noGrp="1"/>
          </p:cNvSpPr>
          <p:nvPr>
            <p:ph type="sldNum" sz="quarter" idx="12"/>
          </p:nvPr>
        </p:nvSpPr>
        <p:spPr/>
        <p:txBody>
          <a:bodyPr/>
          <a:lstStyle/>
          <a:p>
            <a:fld id="{28C31B0F-7323-4C4D-88A6-150308DD8CB0}" type="slidenum">
              <a:rPr lang="en-US" smtClean="0"/>
              <a:t>33</a:t>
            </a:fld>
            <a:endParaRPr lang="en-US" dirty="0"/>
          </a:p>
        </p:txBody>
      </p:sp>
      <p:sp>
        <p:nvSpPr>
          <p:cNvPr id="2" name="TextBox 1">
            <a:extLst>
              <a:ext uri="{FF2B5EF4-FFF2-40B4-BE49-F238E27FC236}">
                <a16:creationId xmlns:a16="http://schemas.microsoft.com/office/drawing/2014/main" id="{E0CDAF67-02AA-47E3-99AE-DA25A6B8329C}"/>
              </a:ext>
            </a:extLst>
          </p:cNvPr>
          <p:cNvSpPr txBox="1"/>
          <p:nvPr/>
        </p:nvSpPr>
        <p:spPr>
          <a:xfrm>
            <a:off x="5163689" y="5088926"/>
            <a:ext cx="3674284" cy="1338828"/>
          </a:xfrm>
          <a:prstGeom prst="rect">
            <a:avLst/>
          </a:prstGeom>
          <a:noFill/>
        </p:spPr>
        <p:txBody>
          <a:bodyPr wrap="square" rtlCol="0">
            <a:spAutoFit/>
          </a:bodyPr>
          <a:lstStyle/>
          <a:p>
            <a:r>
              <a:rPr lang="en-US" b="1" i="1" dirty="0"/>
              <a:t>Supervisor:</a:t>
            </a:r>
          </a:p>
          <a:p>
            <a:r>
              <a:rPr lang="en-US" sz="1500" b="1" dirty="0"/>
              <a:t>Lucas Dederich</a:t>
            </a:r>
          </a:p>
          <a:p>
            <a:r>
              <a:rPr lang="en-US" sz="1500" b="1" dirty="0"/>
              <a:t>608-445-6558</a:t>
            </a:r>
          </a:p>
          <a:p>
            <a:r>
              <a:rPr lang="en-US" sz="1500" b="1" dirty="0">
                <a:hlinkClick r:id="rId9">
                  <a:extLst>
                    <a:ext uri="{A12FA001-AC4F-418D-AE19-62706E023703}">
                      <ahyp:hlinkClr xmlns:ahyp="http://schemas.microsoft.com/office/drawing/2018/hyperlinkcolor" val="tx"/>
                    </a:ext>
                  </a:extLst>
                </a:hlinkClick>
              </a:rPr>
              <a:t>Lucas.Dederich@Wisconsin.gov</a:t>
            </a:r>
            <a:endParaRPr lang="en-US" sz="1500" b="1"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820132-C5A1-4A92-9E66-8E77EE4AFC3E}"/>
              </a:ext>
            </a:extLst>
          </p:cNvPr>
          <p:cNvSpPr>
            <a:spLocks noGrp="1"/>
          </p:cNvSpPr>
          <p:nvPr>
            <p:ph type="title"/>
          </p:nvPr>
        </p:nvSpPr>
        <p:spPr/>
        <p:txBody>
          <a:bodyPr>
            <a:normAutofit fontScale="90000"/>
          </a:bodyPr>
          <a:lstStyle/>
          <a:p>
            <a:pPr algn="ctr"/>
            <a:r>
              <a:rPr lang="en-US" sz="6000" b="1" dirty="0">
                <a:solidFill>
                  <a:schemeClr val="tx1"/>
                </a:solidFill>
              </a:rPr>
              <a:t>Questions?</a:t>
            </a:r>
            <a:br>
              <a:rPr lang="en-US" dirty="0">
                <a:solidFill>
                  <a:schemeClr val="tx1"/>
                </a:solidFill>
              </a:rPr>
            </a:br>
            <a:br>
              <a:rPr lang="en-US" dirty="0">
                <a:solidFill>
                  <a:schemeClr val="tx1"/>
                </a:solidFill>
              </a:rPr>
            </a:br>
            <a:endParaRPr lang="en-US" sz="2800" dirty="0">
              <a:solidFill>
                <a:schemeClr val="tx1"/>
              </a:solidFill>
            </a:endParaRPr>
          </a:p>
        </p:txBody>
      </p:sp>
      <p:sp>
        <p:nvSpPr>
          <p:cNvPr id="8" name="Content Placeholder 7">
            <a:extLst>
              <a:ext uri="{FF2B5EF4-FFF2-40B4-BE49-F238E27FC236}">
                <a16:creationId xmlns:a16="http://schemas.microsoft.com/office/drawing/2014/main" id="{34250A38-C2F3-437E-8CC7-3EC4AA7BC860}"/>
              </a:ext>
            </a:extLst>
          </p:cNvPr>
          <p:cNvSpPr>
            <a:spLocks noGrp="1"/>
          </p:cNvSpPr>
          <p:nvPr>
            <p:ph sz="half" idx="1"/>
          </p:nvPr>
        </p:nvSpPr>
        <p:spPr>
          <a:xfrm>
            <a:off x="677333" y="1531898"/>
            <a:ext cx="2796919" cy="2925761"/>
          </a:xfrm>
        </p:spPr>
        <p:txBody>
          <a:bodyPr>
            <a:normAutofit fontScale="85000" lnSpcReduction="10000"/>
          </a:bodyPr>
          <a:lstStyle/>
          <a:p>
            <a:pPr marL="0" indent="0" algn="ctr">
              <a:buNone/>
            </a:pPr>
            <a:r>
              <a:rPr lang="en-US" sz="3200" dirty="0">
                <a:solidFill>
                  <a:schemeClr val="tx1"/>
                </a:solidFill>
              </a:rPr>
              <a:t>Andrew Amacher</a:t>
            </a:r>
          </a:p>
          <a:p>
            <a:pPr marL="0" indent="0" algn="ctr">
              <a:buNone/>
            </a:pPr>
            <a:r>
              <a:rPr lang="en-US" sz="3200" dirty="0">
                <a:solidFill>
                  <a:schemeClr val="tx1"/>
                </a:solidFill>
              </a:rPr>
              <a:t>608-438-8061</a:t>
            </a:r>
          </a:p>
          <a:p>
            <a:pPr marL="0" indent="0" algn="ctr">
              <a:buNone/>
            </a:pPr>
            <a:r>
              <a:rPr lang="en-US" sz="3200" dirty="0">
                <a:solidFill>
                  <a:schemeClr val="tx1"/>
                </a:solidFill>
                <a:hlinkClick r:id="rId2"/>
              </a:rPr>
              <a:t>Andrew.Amacher@Wisconsin.gov</a:t>
            </a:r>
            <a:endParaRPr lang="en-US" sz="3200" dirty="0">
              <a:solidFill>
                <a:schemeClr val="tx1"/>
              </a:solidFill>
            </a:endParaRPr>
          </a:p>
          <a:p>
            <a:pPr marL="0" indent="0" algn="ctr">
              <a:buNone/>
            </a:pPr>
            <a:endParaRPr lang="en-US" sz="3200" dirty="0">
              <a:solidFill>
                <a:schemeClr val="tx1"/>
              </a:solidFill>
            </a:endParaRPr>
          </a:p>
          <a:p>
            <a:pPr marL="0" indent="0" algn="ctr">
              <a:buNone/>
            </a:pPr>
            <a:br>
              <a:rPr lang="en-US" dirty="0">
                <a:solidFill>
                  <a:schemeClr val="tx1"/>
                </a:solidFill>
              </a:rPr>
            </a:br>
            <a:endParaRPr lang="en-US" dirty="0"/>
          </a:p>
        </p:txBody>
      </p:sp>
      <p:sp>
        <p:nvSpPr>
          <p:cNvPr id="9" name="Content Placeholder 8">
            <a:extLst>
              <a:ext uri="{FF2B5EF4-FFF2-40B4-BE49-F238E27FC236}">
                <a16:creationId xmlns:a16="http://schemas.microsoft.com/office/drawing/2014/main" id="{5477771F-88DF-48E8-8B08-C99693BCC6BB}"/>
              </a:ext>
            </a:extLst>
          </p:cNvPr>
          <p:cNvSpPr>
            <a:spLocks noGrp="1"/>
          </p:cNvSpPr>
          <p:nvPr>
            <p:ph sz="half" idx="2"/>
          </p:nvPr>
        </p:nvSpPr>
        <p:spPr>
          <a:xfrm>
            <a:off x="6733660" y="3824040"/>
            <a:ext cx="3139630" cy="2716003"/>
          </a:xfrm>
        </p:spPr>
        <p:txBody>
          <a:bodyPr>
            <a:normAutofit fontScale="85000" lnSpcReduction="10000"/>
          </a:bodyPr>
          <a:lstStyle/>
          <a:p>
            <a:pPr marL="0" indent="0">
              <a:buNone/>
            </a:pPr>
            <a:r>
              <a:rPr lang="en-US" sz="3200" dirty="0"/>
              <a:t>Lucas Dederich</a:t>
            </a:r>
          </a:p>
          <a:p>
            <a:pPr marL="0" indent="0">
              <a:buNone/>
            </a:pPr>
            <a:r>
              <a:rPr lang="en-US" sz="3200" dirty="0"/>
              <a:t>608-445-6558</a:t>
            </a:r>
          </a:p>
          <a:p>
            <a:pPr marL="0" indent="0">
              <a:buNone/>
            </a:pPr>
            <a:r>
              <a:rPr lang="en-US" sz="3200" dirty="0" err="1">
                <a:hlinkClick r:id="rId3"/>
              </a:rPr>
              <a:t>Lucas.Dederich</a:t>
            </a:r>
            <a:endParaRPr lang="en-US" sz="3200" dirty="0">
              <a:hlinkClick r:id="rId3"/>
            </a:endParaRPr>
          </a:p>
          <a:p>
            <a:pPr marL="0" indent="0">
              <a:buNone/>
            </a:pPr>
            <a:r>
              <a:rPr lang="en-US" sz="3200" dirty="0">
                <a:hlinkClick r:id="rId3"/>
              </a:rPr>
              <a:t>@wisconsin.gov</a:t>
            </a:r>
            <a:endParaRPr lang="en-US" dirty="0"/>
          </a:p>
        </p:txBody>
      </p:sp>
      <p:pic>
        <p:nvPicPr>
          <p:cNvPr id="6" name="Picture 5">
            <a:extLst>
              <a:ext uri="{FF2B5EF4-FFF2-40B4-BE49-F238E27FC236}">
                <a16:creationId xmlns:a16="http://schemas.microsoft.com/office/drawing/2014/main" id="{4E43DC16-77D7-4AA1-9A96-8D8B42E94614}"/>
              </a:ext>
            </a:extLst>
          </p:cNvPr>
          <p:cNvPicPr>
            <a:picLocks noChangeAspect="1"/>
          </p:cNvPicPr>
          <p:nvPr/>
        </p:nvPicPr>
        <p:blipFill>
          <a:blip r:embed="rId4"/>
          <a:stretch>
            <a:fillRect/>
          </a:stretch>
        </p:blipFill>
        <p:spPr>
          <a:xfrm>
            <a:off x="4164681" y="4920795"/>
            <a:ext cx="1621969" cy="1621969"/>
          </a:xfrm>
          <a:prstGeom prst="rect">
            <a:avLst/>
          </a:prstGeom>
        </p:spPr>
      </p:pic>
      <p:sp>
        <p:nvSpPr>
          <p:cNvPr id="10" name="Footer Placeholder 9">
            <a:extLst>
              <a:ext uri="{FF2B5EF4-FFF2-40B4-BE49-F238E27FC236}">
                <a16:creationId xmlns:a16="http://schemas.microsoft.com/office/drawing/2014/main" id="{EEEC9B47-B84F-409C-9C60-363D397065D4}"/>
              </a:ext>
            </a:extLst>
          </p:cNvPr>
          <p:cNvSpPr>
            <a:spLocks noGrp="1"/>
          </p:cNvSpPr>
          <p:nvPr>
            <p:ph type="ftr" sz="quarter" idx="11"/>
          </p:nvPr>
        </p:nvSpPr>
        <p:spPr/>
        <p:txBody>
          <a:bodyPr/>
          <a:lstStyle/>
          <a:p>
            <a:r>
              <a:rPr lang="en-US" dirty="0"/>
              <a:t>DSPS </a:t>
            </a:r>
          </a:p>
        </p:txBody>
      </p:sp>
      <p:sp>
        <p:nvSpPr>
          <p:cNvPr id="11" name="Slide Number Placeholder 10">
            <a:extLst>
              <a:ext uri="{FF2B5EF4-FFF2-40B4-BE49-F238E27FC236}">
                <a16:creationId xmlns:a16="http://schemas.microsoft.com/office/drawing/2014/main" id="{C0F72C04-085B-4B7D-8A88-A3C4A17A9C53}"/>
              </a:ext>
            </a:extLst>
          </p:cNvPr>
          <p:cNvSpPr>
            <a:spLocks noGrp="1"/>
          </p:cNvSpPr>
          <p:nvPr>
            <p:ph type="sldNum" sz="quarter" idx="12"/>
          </p:nvPr>
        </p:nvSpPr>
        <p:spPr/>
        <p:txBody>
          <a:bodyPr/>
          <a:lstStyle/>
          <a:p>
            <a:fld id="{28C31B0F-7323-4C4D-88A6-150308DD8CB0}" type="slidenum">
              <a:rPr lang="en-US" smtClean="0"/>
              <a:t>34</a:t>
            </a:fld>
            <a:endParaRPr lang="en-US" dirty="0"/>
          </a:p>
        </p:txBody>
      </p:sp>
      <p:pic>
        <p:nvPicPr>
          <p:cNvPr id="5" name="Picture 4">
            <a:extLst>
              <a:ext uri="{FF2B5EF4-FFF2-40B4-BE49-F238E27FC236}">
                <a16:creationId xmlns:a16="http://schemas.microsoft.com/office/drawing/2014/main" id="{F2227149-2500-45F1-8CBD-557248D40524}"/>
              </a:ext>
            </a:extLst>
          </p:cNvPr>
          <p:cNvPicPr>
            <a:picLocks noChangeAspect="1"/>
          </p:cNvPicPr>
          <p:nvPr/>
        </p:nvPicPr>
        <p:blipFill>
          <a:blip r:embed="rId5"/>
          <a:stretch>
            <a:fillRect/>
          </a:stretch>
        </p:blipFill>
        <p:spPr>
          <a:xfrm>
            <a:off x="4247005" y="1531898"/>
            <a:ext cx="1457325" cy="1171575"/>
          </a:xfrm>
          <a:prstGeom prst="rect">
            <a:avLst/>
          </a:prstGeom>
        </p:spPr>
      </p:pic>
      <p:sp>
        <p:nvSpPr>
          <p:cNvPr id="3" name="TextBox 2">
            <a:extLst>
              <a:ext uri="{FF2B5EF4-FFF2-40B4-BE49-F238E27FC236}">
                <a16:creationId xmlns:a16="http://schemas.microsoft.com/office/drawing/2014/main" id="{F2D9444A-5622-545B-ED52-660955D33DD0}"/>
              </a:ext>
            </a:extLst>
          </p:cNvPr>
          <p:cNvSpPr txBox="1"/>
          <p:nvPr/>
        </p:nvSpPr>
        <p:spPr>
          <a:xfrm>
            <a:off x="6477083" y="1547231"/>
            <a:ext cx="3183296" cy="2585323"/>
          </a:xfrm>
          <a:prstGeom prst="rect">
            <a:avLst/>
          </a:prstGeom>
          <a:noFill/>
        </p:spPr>
        <p:txBody>
          <a:bodyPr wrap="square">
            <a:spAutoFit/>
          </a:bodyPr>
          <a:lstStyle/>
          <a:p>
            <a:pPr marL="0" indent="0" algn="ctr">
              <a:buNone/>
            </a:pPr>
            <a:r>
              <a:rPr lang="en-US" sz="1800" dirty="0">
                <a:solidFill>
                  <a:schemeClr val="tx1"/>
                </a:solidFill>
              </a:rPr>
              <a:t>General inquiries and assistance</a:t>
            </a:r>
          </a:p>
          <a:p>
            <a:pPr marL="0" indent="0" algn="ctr">
              <a:buNone/>
            </a:pPr>
            <a:r>
              <a:rPr lang="en-US" b="1" dirty="0"/>
              <a:t>Public Sector Safety Group Email</a:t>
            </a:r>
          </a:p>
          <a:p>
            <a:pPr marL="0" indent="0" algn="ctr">
              <a:buNone/>
            </a:pPr>
            <a:endParaRPr lang="en-US" dirty="0"/>
          </a:p>
          <a:p>
            <a:pPr marL="0" indent="0" algn="ctr">
              <a:buNone/>
            </a:pPr>
            <a:r>
              <a:rPr lang="en-US" b="1" dirty="0">
                <a:hlinkClick r:id="rId6"/>
              </a:rPr>
              <a:t>dspssbsafetyandhealthtech@wisconsin.gov</a:t>
            </a:r>
            <a:endParaRPr lang="en-US" b="1" dirty="0"/>
          </a:p>
          <a:p>
            <a:pPr marL="0" indent="0" algn="ctr">
              <a:buNone/>
            </a:pPr>
            <a:endParaRPr lang="en-US" sz="1800" dirty="0">
              <a:solidFill>
                <a:schemeClr val="tx1"/>
              </a:solidFill>
            </a:endParaRPr>
          </a:p>
          <a:p>
            <a:pPr marL="0" indent="0" algn="ctr">
              <a:buNone/>
            </a:pPr>
            <a:endParaRPr lang="en-US" sz="1800" dirty="0">
              <a:solidFill>
                <a:schemeClr val="tx1"/>
              </a:solidFill>
            </a:endParaRPr>
          </a:p>
        </p:txBody>
      </p:sp>
      <p:sp>
        <p:nvSpPr>
          <p:cNvPr id="7" name="TextBox 6">
            <a:extLst>
              <a:ext uri="{FF2B5EF4-FFF2-40B4-BE49-F238E27FC236}">
                <a16:creationId xmlns:a16="http://schemas.microsoft.com/office/drawing/2014/main" id="{FBCDF020-328F-293A-77F2-6F04FC70093F}"/>
              </a:ext>
            </a:extLst>
          </p:cNvPr>
          <p:cNvSpPr txBox="1"/>
          <p:nvPr/>
        </p:nvSpPr>
        <p:spPr>
          <a:xfrm>
            <a:off x="-514131" y="3824040"/>
            <a:ext cx="5179845" cy="1754326"/>
          </a:xfrm>
          <a:prstGeom prst="rect">
            <a:avLst/>
          </a:prstGeom>
          <a:noFill/>
        </p:spPr>
        <p:txBody>
          <a:bodyPr wrap="square">
            <a:spAutoFit/>
          </a:bodyPr>
          <a:lstStyle/>
          <a:p>
            <a:pPr marL="0" indent="0" algn="ctr">
              <a:buNone/>
            </a:pPr>
            <a:r>
              <a:rPr lang="en-US" sz="2700" dirty="0">
                <a:solidFill>
                  <a:schemeClr val="tx1"/>
                </a:solidFill>
              </a:rPr>
              <a:t>Tim Condon</a:t>
            </a:r>
          </a:p>
          <a:p>
            <a:pPr marL="0" indent="0" algn="ctr">
              <a:buNone/>
            </a:pPr>
            <a:r>
              <a:rPr lang="en-US" sz="2700" dirty="0">
                <a:solidFill>
                  <a:schemeClr val="tx1"/>
                </a:solidFill>
              </a:rPr>
              <a:t>414-852-3660</a:t>
            </a:r>
          </a:p>
          <a:p>
            <a:pPr marL="0" indent="0" algn="ctr">
              <a:buNone/>
            </a:pPr>
            <a:r>
              <a:rPr lang="en-US" sz="2700" dirty="0" err="1">
                <a:solidFill>
                  <a:schemeClr val="tx1"/>
                </a:solidFill>
                <a:hlinkClick r:id="rId2"/>
              </a:rPr>
              <a:t>Timothy.Condon</a:t>
            </a:r>
            <a:endParaRPr lang="en-US" sz="2700" dirty="0">
              <a:solidFill>
                <a:schemeClr val="tx1"/>
              </a:solidFill>
              <a:hlinkClick r:id="rId2"/>
            </a:endParaRPr>
          </a:p>
          <a:p>
            <a:pPr marL="0" indent="0" algn="ctr">
              <a:buNone/>
            </a:pPr>
            <a:r>
              <a:rPr lang="en-US" sz="2700" dirty="0">
                <a:solidFill>
                  <a:schemeClr val="tx1"/>
                </a:solidFill>
                <a:hlinkClick r:id="rId2"/>
              </a:rPr>
              <a:t>@Wisconsin.gov</a:t>
            </a:r>
            <a:endParaRPr lang="en-US" sz="2700" dirty="0">
              <a:solidFill>
                <a:schemeClr val="tx1"/>
              </a:solidFill>
            </a:endParaRPr>
          </a:p>
        </p:txBody>
      </p:sp>
    </p:spTree>
    <p:extLst>
      <p:ext uri="{BB962C8B-B14F-4D97-AF65-F5344CB8AC3E}">
        <p14:creationId xmlns:p14="http://schemas.microsoft.com/office/powerpoint/2010/main" val="243513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What amusement rides may be found at a campground?</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a:bodyPr>
          <a:lstStyle/>
          <a:p>
            <a:r>
              <a:rPr lang="en-US" dirty="0"/>
              <a:t>Jumping Pillows</a:t>
            </a:r>
          </a:p>
          <a:p>
            <a:r>
              <a:rPr lang="en-US" dirty="0"/>
              <a:t>Inflatables</a:t>
            </a:r>
          </a:p>
          <a:p>
            <a:r>
              <a:rPr lang="en-US" dirty="0"/>
              <a:t>Trackless Trains (Barrel Train, Trams, etc.)</a:t>
            </a:r>
          </a:p>
          <a:p>
            <a:r>
              <a:rPr lang="en-US" dirty="0"/>
              <a:t>Go Karts</a:t>
            </a:r>
          </a:p>
          <a:p>
            <a:r>
              <a:rPr lang="en-US" dirty="0"/>
              <a:t>Fun House</a:t>
            </a:r>
          </a:p>
          <a:p>
            <a:r>
              <a:rPr lang="en-US" dirty="0"/>
              <a:t>Climbing Wall(with mechanical take-up device)</a:t>
            </a:r>
          </a:p>
          <a:p>
            <a:r>
              <a:rPr lang="en-US" dirty="0"/>
              <a:t>Coin Operated Devices</a:t>
            </a:r>
          </a:p>
          <a:p>
            <a:r>
              <a:rPr lang="en-US" dirty="0"/>
              <a:t>Other devices used for transporting passengers</a:t>
            </a:r>
          </a:p>
          <a:p>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4</a:t>
            </a:fld>
            <a:endParaRPr lang="en-US" dirty="0"/>
          </a:p>
        </p:txBody>
      </p:sp>
    </p:spTree>
    <p:extLst>
      <p:ext uri="{BB962C8B-B14F-4D97-AF65-F5344CB8AC3E}">
        <p14:creationId xmlns:p14="http://schemas.microsoft.com/office/powerpoint/2010/main" val="139550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What about playground equipment?</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a:bodyPr>
          <a:lstStyle/>
          <a:p>
            <a:r>
              <a:rPr lang="en-US" dirty="0"/>
              <a:t>SPS 334.002 specifically excludes playground equipment.</a:t>
            </a:r>
          </a:p>
          <a:p>
            <a:r>
              <a:rPr lang="en-US" sz="1400" dirty="0"/>
              <a:t>EXCLUSIONS. The provisions of this chapter do not apply to nonmechanized playground equipment, such as swings, seesaws, stationary spring mounted animal features, rider propelled merry−go−rounds, climbers, slides, swinging gates and physical fitness devices.</a:t>
            </a:r>
          </a:p>
          <a:p>
            <a:endParaRPr lang="en-US" dirty="0"/>
          </a:p>
          <a:p>
            <a:pPr marL="457200" lvl="1" indent="0">
              <a:buNone/>
            </a:pP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5</a:t>
            </a:fld>
            <a:endParaRPr lang="en-US" dirty="0"/>
          </a:p>
        </p:txBody>
      </p:sp>
    </p:spTree>
    <p:extLst>
      <p:ext uri="{BB962C8B-B14F-4D97-AF65-F5344CB8AC3E}">
        <p14:creationId xmlns:p14="http://schemas.microsoft.com/office/powerpoint/2010/main" val="46762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Registration and renewals of amusement rides</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a:bodyPr>
          <a:lstStyle/>
          <a:p>
            <a:r>
              <a:rPr lang="en-US" dirty="0"/>
              <a:t>Amusement Rides must be registered prior to operation to the public.  Registration is $55 per year and permits expire on 12/31 each year regardless of registration date.</a:t>
            </a:r>
          </a:p>
          <a:p>
            <a:r>
              <a:rPr lang="en-US" dirty="0"/>
              <a:t>Proof of insurance must be submitted with the registration or renewal.</a:t>
            </a:r>
          </a:p>
          <a:p>
            <a:pPr lvl="1"/>
            <a:r>
              <a:rPr lang="en-US" dirty="0"/>
              <a:t>$1,000,000 per occurrence against liability/ $500,000 for coin-operated ride</a:t>
            </a:r>
          </a:p>
          <a:p>
            <a:pPr lvl="1"/>
            <a:r>
              <a:rPr lang="en-US" dirty="0"/>
              <a:t>DSPS must be listed as a certificate holder from the insurance company</a:t>
            </a:r>
          </a:p>
          <a:p>
            <a:pPr lvl="1"/>
            <a:r>
              <a:rPr lang="en-US" dirty="0"/>
              <a:t>Certificate of Insurance must list the ride name and serial number as provided to us during registration or renewal</a:t>
            </a:r>
          </a:p>
          <a:p>
            <a:r>
              <a:rPr lang="en-US" dirty="0"/>
              <a:t>All prior fees must be paid</a:t>
            </a:r>
          </a:p>
          <a:p>
            <a:r>
              <a:rPr lang="en-US" dirty="0"/>
              <a:t>Any prior open orders must be corrected</a:t>
            </a:r>
          </a:p>
          <a:p>
            <a:r>
              <a:rPr lang="en-US" dirty="0"/>
              <a:t>Itinerary submitted for the operating year</a:t>
            </a:r>
          </a:p>
          <a:p>
            <a:pPr marL="457200" lvl="1" indent="0">
              <a:buNone/>
            </a:pPr>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6</a:t>
            </a:fld>
            <a:endParaRPr lang="en-US" dirty="0"/>
          </a:p>
        </p:txBody>
      </p:sp>
    </p:spTree>
    <p:extLst>
      <p:ext uri="{BB962C8B-B14F-4D97-AF65-F5344CB8AC3E}">
        <p14:creationId xmlns:p14="http://schemas.microsoft.com/office/powerpoint/2010/main" val="17571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Department Inspections</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a:bodyPr>
          <a:lstStyle/>
          <a:p>
            <a:r>
              <a:rPr lang="en-US" sz="1700" dirty="0"/>
              <a:t>An amusement ride for which plans must be submitted for review under s. SPS 334.05 may not be opened to the public until the ride has been inspected by the department or its authorized representative.</a:t>
            </a:r>
          </a:p>
          <a:p>
            <a:r>
              <a:rPr lang="en-US" sz="1700" dirty="0"/>
              <a:t>The owner shall notify the department when the construction or installation of an amusement approved under s. SPS 334.05 is complete and at least 5 business days prior to the ride being open to the public to provide for the inspection</a:t>
            </a:r>
          </a:p>
          <a:p>
            <a:r>
              <a:rPr lang="en-US" sz="1700" dirty="0"/>
              <a:t>Every amusement ride shall be subject to periodic inspections conducted by the department or its authorized representative.</a:t>
            </a:r>
          </a:p>
          <a:p>
            <a:endParaRPr lang="en-US" b="1" dirty="0"/>
          </a:p>
          <a:p>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7</a:t>
            </a:fld>
            <a:endParaRPr lang="en-US" dirty="0"/>
          </a:p>
        </p:txBody>
      </p:sp>
    </p:spTree>
    <p:extLst>
      <p:ext uri="{BB962C8B-B14F-4D97-AF65-F5344CB8AC3E}">
        <p14:creationId xmlns:p14="http://schemas.microsoft.com/office/powerpoint/2010/main" val="232430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Department Fees</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a:bodyPr>
          <a:lstStyle/>
          <a:p>
            <a:r>
              <a:rPr lang="en-US" sz="1700" dirty="0"/>
              <a:t>Plan review for engineering analysis and test data - $280.00</a:t>
            </a:r>
          </a:p>
          <a:p>
            <a:r>
              <a:rPr lang="en-US" sz="1700" dirty="0"/>
              <a:t>Annual registration fee - $55.00</a:t>
            </a:r>
          </a:p>
          <a:p>
            <a:r>
              <a:rPr lang="en-US" sz="1700" dirty="0"/>
              <a:t>Late Registration/ Failure to register prior to opening to the public - $ 200.00</a:t>
            </a:r>
          </a:p>
          <a:p>
            <a:r>
              <a:rPr lang="en-US" sz="1700" dirty="0"/>
              <a:t>Periodic Inspection of Coin operated kiddie ride - $75.00</a:t>
            </a:r>
          </a:p>
          <a:p>
            <a:r>
              <a:rPr lang="en-US" sz="1700" dirty="0"/>
              <a:t>Periodic Inspection of Class 1 amusement ride - $140.00</a:t>
            </a:r>
          </a:p>
          <a:p>
            <a:r>
              <a:rPr lang="en-US" sz="1700" dirty="0"/>
              <a:t>Periodic Inspection of Class 2 amusement ride- $250.00</a:t>
            </a:r>
          </a:p>
          <a:p>
            <a:r>
              <a:rPr lang="en-US" sz="1700" dirty="0"/>
              <a:t>Reinspection for noncompliance with previously issued orders - $100.00</a:t>
            </a:r>
          </a:p>
          <a:p>
            <a:pPr marL="0" indent="0">
              <a:buNone/>
            </a:pPr>
            <a:endParaRPr lang="en-US" sz="1700" dirty="0"/>
          </a:p>
          <a:p>
            <a:endParaRPr lang="en-US" sz="1700" dirty="0"/>
          </a:p>
          <a:p>
            <a:endParaRPr lang="en-US" b="1" dirty="0"/>
          </a:p>
          <a:p>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8</a:t>
            </a:fld>
            <a:endParaRPr lang="en-US" dirty="0"/>
          </a:p>
        </p:txBody>
      </p:sp>
    </p:spTree>
    <p:extLst>
      <p:ext uri="{BB962C8B-B14F-4D97-AF65-F5344CB8AC3E}">
        <p14:creationId xmlns:p14="http://schemas.microsoft.com/office/powerpoint/2010/main" val="162260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5F8C2-E717-4DE7-AB71-A3514516DF04}"/>
              </a:ext>
            </a:extLst>
          </p:cNvPr>
          <p:cNvSpPr>
            <a:spLocks noGrp="1"/>
          </p:cNvSpPr>
          <p:nvPr>
            <p:ph type="title"/>
          </p:nvPr>
        </p:nvSpPr>
        <p:spPr/>
        <p:txBody>
          <a:bodyPr/>
          <a:lstStyle/>
          <a:p>
            <a:r>
              <a:rPr lang="en-US" dirty="0">
                <a:solidFill>
                  <a:schemeClr val="tx1"/>
                </a:solidFill>
              </a:rPr>
              <a:t>Inspections and Operational Tests</a:t>
            </a:r>
            <a:endParaRPr lang="en-US" dirty="0"/>
          </a:p>
        </p:txBody>
      </p:sp>
      <p:sp>
        <p:nvSpPr>
          <p:cNvPr id="3" name="Content Placeholder 2">
            <a:extLst>
              <a:ext uri="{FF2B5EF4-FFF2-40B4-BE49-F238E27FC236}">
                <a16:creationId xmlns:a16="http://schemas.microsoft.com/office/drawing/2014/main" id="{7D53F251-D265-4A9B-A036-A0706367F3CA}"/>
              </a:ext>
            </a:extLst>
          </p:cNvPr>
          <p:cNvSpPr>
            <a:spLocks noGrp="1"/>
          </p:cNvSpPr>
          <p:nvPr>
            <p:ph idx="1"/>
          </p:nvPr>
        </p:nvSpPr>
        <p:spPr/>
        <p:txBody>
          <a:bodyPr>
            <a:normAutofit/>
          </a:bodyPr>
          <a:lstStyle/>
          <a:p>
            <a:r>
              <a:rPr lang="en-US" b="1" dirty="0"/>
              <a:t>INSPECTION AT ASSEMBLY. </a:t>
            </a:r>
            <a:r>
              <a:rPr lang="en-US" dirty="0"/>
              <a:t>A visual inspection for defects of the amusement ride shall be made at assembly of the ride. Inspection of all fastening devices shall be made to assure that fasteners recommended by the manufacturer have been properly installed</a:t>
            </a:r>
          </a:p>
          <a:p>
            <a:r>
              <a:rPr lang="en-US" b="1" dirty="0"/>
              <a:t>DAILY INSPECTION AND OPERATIONAL TESTS. </a:t>
            </a:r>
            <a:r>
              <a:rPr lang="en-US" dirty="0"/>
              <a:t>Amusement rides shall be inspected and their operation tested each day before use by frequenters. The inspection and operational test shall include the operation of all control devices, speed−limiting devices, brakes and other equipment provided for safety.</a:t>
            </a:r>
          </a:p>
          <a:p>
            <a:pPr lvl="1"/>
            <a:r>
              <a:rPr lang="en-US" dirty="0"/>
              <a:t>Coin−operated amusement rides shall be inspected and operation tested at least once a week.</a:t>
            </a:r>
          </a:p>
          <a:p>
            <a:endParaRPr lang="en-US" dirty="0"/>
          </a:p>
        </p:txBody>
      </p:sp>
      <p:sp>
        <p:nvSpPr>
          <p:cNvPr id="4" name="Footer Placeholder 3">
            <a:extLst>
              <a:ext uri="{FF2B5EF4-FFF2-40B4-BE49-F238E27FC236}">
                <a16:creationId xmlns:a16="http://schemas.microsoft.com/office/drawing/2014/main" id="{67D148AC-0658-4080-8DCE-2154A0A1A5BA}"/>
              </a:ext>
            </a:extLst>
          </p:cNvPr>
          <p:cNvSpPr>
            <a:spLocks noGrp="1"/>
          </p:cNvSpPr>
          <p:nvPr>
            <p:ph type="ftr" sz="quarter" idx="11"/>
          </p:nvPr>
        </p:nvSpPr>
        <p:spPr/>
        <p:txBody>
          <a:bodyPr/>
          <a:lstStyle/>
          <a:p>
            <a:r>
              <a:rPr lang="en-US"/>
              <a:t>DSPS </a:t>
            </a:r>
            <a:endParaRPr lang="en-US" dirty="0"/>
          </a:p>
        </p:txBody>
      </p:sp>
      <p:sp>
        <p:nvSpPr>
          <p:cNvPr id="5" name="Slide Number Placeholder 4">
            <a:extLst>
              <a:ext uri="{FF2B5EF4-FFF2-40B4-BE49-F238E27FC236}">
                <a16:creationId xmlns:a16="http://schemas.microsoft.com/office/drawing/2014/main" id="{D1942881-160B-4D73-B3DF-99D45142DDC3}"/>
              </a:ext>
            </a:extLst>
          </p:cNvPr>
          <p:cNvSpPr>
            <a:spLocks noGrp="1"/>
          </p:cNvSpPr>
          <p:nvPr>
            <p:ph type="sldNum" sz="quarter" idx="12"/>
          </p:nvPr>
        </p:nvSpPr>
        <p:spPr/>
        <p:txBody>
          <a:bodyPr/>
          <a:lstStyle/>
          <a:p>
            <a:fld id="{28C31B0F-7323-4C4D-88A6-150308DD8CB0}" type="slidenum">
              <a:rPr lang="en-US" smtClean="0"/>
              <a:t>9</a:t>
            </a:fld>
            <a:endParaRPr lang="en-US" dirty="0"/>
          </a:p>
        </p:txBody>
      </p:sp>
    </p:spTree>
    <p:extLst>
      <p:ext uri="{BB962C8B-B14F-4D97-AF65-F5344CB8AC3E}">
        <p14:creationId xmlns:p14="http://schemas.microsoft.com/office/powerpoint/2010/main" val="20512078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1116</TotalTime>
  <Words>2315</Words>
  <Application>Microsoft Office PowerPoint</Application>
  <PresentationFormat>Widescreen</PresentationFormat>
  <Paragraphs>272</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Helvetica</vt:lpstr>
      <vt:lpstr>Times New Roman</vt:lpstr>
      <vt:lpstr>Trebuchet MS</vt:lpstr>
      <vt:lpstr>Wingdings 3</vt:lpstr>
      <vt:lpstr>Facet</vt:lpstr>
      <vt:lpstr>Wisconsin Department of  Safety and Professional Services</vt:lpstr>
      <vt:lpstr>What is an amusement ride?</vt:lpstr>
      <vt:lpstr>How are amusement rides classified?</vt:lpstr>
      <vt:lpstr>What amusement rides may be found at a campground?</vt:lpstr>
      <vt:lpstr>What about playground equipment?</vt:lpstr>
      <vt:lpstr>Registration and renewals of amusement rides</vt:lpstr>
      <vt:lpstr>Department Inspections</vt:lpstr>
      <vt:lpstr>Department Fees</vt:lpstr>
      <vt:lpstr>Inspections and Operational Tests</vt:lpstr>
      <vt:lpstr>Nondestructive Testing</vt:lpstr>
      <vt:lpstr>Record Keeping</vt:lpstr>
      <vt:lpstr>Operation and Training</vt:lpstr>
      <vt:lpstr>Public Protections</vt:lpstr>
      <vt:lpstr>Accident Reporting</vt:lpstr>
      <vt:lpstr>Amusement Ride Fact Sheet and Daily Checklist Information</vt:lpstr>
      <vt:lpstr>Amusement Ride Fact Sheet and Daily Checklist Information</vt:lpstr>
      <vt:lpstr>Where can I find more information on amusement rides?</vt:lpstr>
      <vt:lpstr>Amusement Ride Questions?  </vt:lpstr>
      <vt:lpstr>What is eSLA?</vt:lpstr>
      <vt:lpstr>What might your campground use eSLA for?</vt:lpstr>
      <vt:lpstr>eSLA Glossary</vt:lpstr>
      <vt:lpstr>eSLA Dashboard</vt:lpstr>
      <vt:lpstr>eSLA Dashboard – Program area tabs</vt:lpstr>
      <vt:lpstr>eSLA Dashboard – Permit To Operate</vt:lpstr>
      <vt:lpstr>eSLA Dashboard – View all permits</vt:lpstr>
      <vt:lpstr>eSLA Dashboard – PTO Options</vt:lpstr>
      <vt:lpstr>eSLA Dashboard – Payment Cart</vt:lpstr>
      <vt:lpstr>eSLA Dashboard – Cart Page</vt:lpstr>
      <vt:lpstr>eSLA Dashboard – Application Page</vt:lpstr>
      <vt:lpstr>eSLA Website – esla.wi.gov</vt:lpstr>
      <vt:lpstr>eSLA Account – New DSPS Customer Account</vt:lpstr>
      <vt:lpstr>Common eSLA Questions and Tips</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Safety and Professional Services</dc:title>
  <dc:creator>Dienger, Jane M - DSPS</dc:creator>
  <cp:lastModifiedBy>Amacher, Andrew - DSPS</cp:lastModifiedBy>
  <cp:revision>54</cp:revision>
  <dcterms:created xsi:type="dcterms:W3CDTF">2019-10-01T14:30:19Z</dcterms:created>
  <dcterms:modified xsi:type="dcterms:W3CDTF">2024-02-26T22:13:27Z</dcterms:modified>
</cp:coreProperties>
</file>